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7"/>
  </p:notesMasterIdLst>
  <p:sldIdLst>
    <p:sldId id="886" r:id="rId2"/>
    <p:sldId id="867" r:id="rId3"/>
    <p:sldId id="624" r:id="rId4"/>
    <p:sldId id="424" r:id="rId5"/>
    <p:sldId id="426" r:id="rId6"/>
    <p:sldId id="427" r:id="rId7"/>
    <p:sldId id="430" r:id="rId8"/>
    <p:sldId id="431" r:id="rId9"/>
    <p:sldId id="378" r:id="rId10"/>
    <p:sldId id="868" r:id="rId11"/>
    <p:sldId id="625" r:id="rId12"/>
    <p:sldId id="440" r:id="rId13"/>
    <p:sldId id="441" r:id="rId14"/>
    <p:sldId id="797" r:id="rId15"/>
    <p:sldId id="442" r:id="rId16"/>
    <p:sldId id="380" r:id="rId17"/>
    <p:sldId id="626" r:id="rId18"/>
    <p:sldId id="417" r:id="rId19"/>
    <p:sldId id="418" r:id="rId20"/>
    <p:sldId id="419" r:id="rId21"/>
    <p:sldId id="420" r:id="rId22"/>
    <p:sldId id="382" r:id="rId23"/>
    <p:sldId id="869" r:id="rId24"/>
    <p:sldId id="455" r:id="rId25"/>
    <p:sldId id="458" r:id="rId26"/>
    <p:sldId id="459" r:id="rId27"/>
    <p:sldId id="460" r:id="rId28"/>
    <p:sldId id="461" r:id="rId29"/>
    <p:sldId id="436" r:id="rId30"/>
    <p:sldId id="462" r:id="rId31"/>
    <p:sldId id="463" r:id="rId32"/>
    <p:sldId id="465" r:id="rId33"/>
    <p:sldId id="466" r:id="rId34"/>
    <p:sldId id="655" r:id="rId35"/>
    <p:sldId id="656" r:id="rId36"/>
    <p:sldId id="870" r:id="rId37"/>
    <p:sldId id="657" r:id="rId38"/>
    <p:sldId id="659" r:id="rId39"/>
    <p:sldId id="660" r:id="rId40"/>
    <p:sldId id="661" r:id="rId41"/>
    <p:sldId id="662" r:id="rId42"/>
    <p:sldId id="663" r:id="rId43"/>
    <p:sldId id="437" r:id="rId44"/>
    <p:sldId id="324" r:id="rId45"/>
    <p:sldId id="762" r:id="rId4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CBEDEA"/>
    <a:srgbClr val="A7C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1320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DDC256F-C2F0-48EC-8F30-4497D6298C1D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0CC6E53-E17F-43A0-B71A-BA5C391C15D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illegal immigration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2524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17</a:t>
            </a:fld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18</a:t>
            </a:fld>
            <a:endParaRPr 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20</a:t>
            </a:fld>
            <a:endParaRPr lang="he-I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21</a:t>
            </a:fld>
            <a:endParaRPr 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22</a:t>
            </a:fld>
            <a:endParaRPr 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23</a:t>
            </a:fld>
            <a:endParaRPr 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25</a:t>
            </a:fld>
            <a:endParaRPr lang="he-I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26</a:t>
            </a:fld>
            <a:endParaRPr lang="he-I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27</a:t>
            </a:fld>
            <a:endParaRPr lang="he-I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28</a:t>
            </a:fld>
            <a:endParaRPr lang="he-I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29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30</a:t>
            </a:fld>
            <a:endParaRPr lang="he-I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31</a:t>
            </a:fld>
            <a:endParaRPr lang="he-I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32</a:t>
            </a:fld>
            <a:endParaRPr lang="he-I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33</a:t>
            </a:fld>
            <a:endParaRPr lang="he-I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34</a:t>
            </a:fld>
            <a:endParaRPr lang="he-I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35</a:t>
            </a:fld>
            <a:endParaRPr lang="he-I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36</a:t>
            </a:fld>
            <a:endParaRPr lang="he-I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37</a:t>
            </a:fld>
            <a:endParaRPr lang="he-I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38</a:t>
            </a:fld>
            <a:endParaRPr lang="he-I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39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40</a:t>
            </a:fld>
            <a:endParaRPr lang="he-I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41</a:t>
            </a:fld>
            <a:endParaRPr lang="he-I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42</a:t>
            </a:fld>
            <a:endParaRPr lang="he-I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43</a:t>
            </a:fld>
            <a:endParaRPr lang="he-I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44</a:t>
            </a:fld>
            <a:endParaRPr lang="he-I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45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slide" Target="slide14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3.jpe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6.gif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3.jpeg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4.jpeg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3.jpeg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slide" Target="slide14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6.gif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3.jpeg"/><Relationship Id="rId4" Type="http://schemas.openxmlformats.org/officeDocument/2006/relationships/slide" Target="slide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slide" Target="slide14.xml"/><Relationship Id="rId4" Type="http://schemas.openxmlformats.org/officeDocument/2006/relationships/image" Target="../media/image6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3.jpeg"/><Relationship Id="rId4" Type="http://schemas.openxmlformats.org/officeDocument/2006/relationships/slide" Target="slide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slide" Target="slide14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3.jpeg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sea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661248"/>
            <a:ext cx="460851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The </a:t>
            </a:r>
            <a:r>
              <a:rPr lang="he-IL" sz="2400" b="1" dirty="0" smtClean="0">
                <a:solidFill>
                  <a:srgbClr val="FF0000"/>
                </a:solidFill>
              </a:rPr>
              <a:t>Royal Navy</a:t>
            </a:r>
            <a:r>
              <a:rPr lang="en-US" sz="2400" b="1" dirty="0" smtClean="0">
                <a:solidFill>
                  <a:srgbClr val="FF0000"/>
                </a:solidFill>
              </a:rPr>
              <a:t> - Palestine P</a:t>
            </a:r>
            <a:r>
              <a:rPr lang="he-IL" sz="2400" b="1" dirty="0" smtClean="0">
                <a:solidFill>
                  <a:srgbClr val="FF0000"/>
                </a:solidFill>
              </a:rPr>
              <a:t>atrol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Of  the Mediterranean Fleet  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6093296"/>
            <a:ext cx="40324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ערך: דב בן-שי</a:t>
            </a:r>
            <a:endParaRPr lang="en-US" sz="4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r>
              <a:rPr lang="he-IL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חלק ג </a:t>
            </a:r>
            <a:endParaRPr lang="he-IL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476672"/>
            <a:ext cx="5112568" cy="372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אֳנִיּוֹת </a:t>
            </a:r>
            <a:r>
              <a:rPr lang="he-IL" sz="5400" b="1" spc="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ציד</a:t>
            </a:r>
            <a:r>
              <a:rPr lang="he-IL" sz="54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</a:p>
          <a:p>
            <a:pPr algn="ctr"/>
            <a:r>
              <a:rPr lang="he-I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ואניות גרוש  </a:t>
            </a:r>
          </a:p>
          <a:p>
            <a:pPr algn="ctr"/>
            <a:endParaRPr lang="he-IL" sz="1000" b="1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ctr"/>
            <a:r>
              <a:rPr lang="he-I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של אֳנִיּוֹת מעפילים </a:t>
            </a:r>
            <a:r>
              <a:rPr lang="he-IL" sz="4400" b="1" dirty="0" smtClean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he-I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</a:p>
          <a:p>
            <a:pPr algn="ctr"/>
            <a:r>
              <a:rPr lang="he-I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1945 - 1948</a:t>
            </a: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2852936"/>
            <a:ext cx="5472608" cy="1323439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err="1" smtClean="0">
                <a:solidFill>
                  <a:srgbClr val="FF0000"/>
                </a:solidFill>
              </a:rPr>
              <a:t>Maapilim</a:t>
            </a:r>
            <a:r>
              <a:rPr lang="en-US" sz="4000" b="1" dirty="0" smtClean="0">
                <a:solidFill>
                  <a:srgbClr val="FF0000"/>
                </a:solidFill>
              </a:rPr>
              <a:t> ship’s hunters</a:t>
            </a:r>
          </a:p>
          <a:p>
            <a:pPr algn="l" rtl="0"/>
            <a:r>
              <a:rPr lang="en-US" sz="4000" b="1" dirty="0" smtClean="0">
                <a:solidFill>
                  <a:srgbClr val="FF0000"/>
                </a:solidFill>
              </a:rPr>
              <a:t>&amp; deportation ships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9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7488832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Crew : 186 (Leaders 222). </a:t>
            </a:r>
          </a:p>
          <a:p>
            <a:pPr algn="l" rtl="0"/>
            <a:r>
              <a:rPr lang="en-US" dirty="0" smtClean="0"/>
              <a:t>Displacement : 1,825 tons (1,854 </a:t>
            </a:r>
            <a:r>
              <a:rPr lang="en-US" dirty="0" err="1" smtClean="0"/>
              <a:t>tonnes</a:t>
            </a:r>
            <a:r>
              <a:rPr lang="en-US" dirty="0" smtClean="0"/>
              <a:t>) standard load;</a:t>
            </a:r>
            <a:br>
              <a:rPr lang="en-US" dirty="0" smtClean="0"/>
            </a:br>
            <a:r>
              <a:rPr lang="en-US" dirty="0" smtClean="0"/>
              <a:t>                            2,535 tons (2,575 </a:t>
            </a:r>
            <a:r>
              <a:rPr lang="en-US" dirty="0" err="1" smtClean="0"/>
              <a:t>tonnes</a:t>
            </a:r>
            <a:r>
              <a:rPr lang="en-US" dirty="0" smtClean="0"/>
              <a:t>) full load. </a:t>
            </a:r>
          </a:p>
          <a:p>
            <a:pPr algn="l" rtl="0"/>
            <a:r>
              <a:rPr lang="en-US" dirty="0" smtClean="0"/>
              <a:t>Dimensions : 362ft 9in x 35ft 8in x 10ft;</a:t>
            </a:r>
            <a:br>
              <a:rPr lang="en-US" dirty="0" smtClean="0"/>
            </a:br>
            <a:r>
              <a:rPr lang="en-US" dirty="0" smtClean="0"/>
              <a:t>                        (110.5m x 10.9m x 3.05m). </a:t>
            </a:r>
          </a:p>
          <a:p>
            <a:pPr algn="l" rtl="0"/>
            <a:r>
              <a:rPr lang="en-US" dirty="0" smtClean="0"/>
              <a:t>Range : 4,680nm @ 20kts.  </a:t>
            </a:r>
          </a:p>
          <a:p>
            <a:pPr algn="l" rtl="0"/>
            <a:r>
              <a:rPr lang="en-US" dirty="0" smtClean="0"/>
              <a:t>Armament : </a:t>
            </a:r>
          </a:p>
          <a:p>
            <a:pPr algn="l" rtl="0"/>
            <a:r>
              <a:rPr lang="en-US" dirty="0" smtClean="0"/>
              <a:t>                     4 x 4.5in (4 x 1), </a:t>
            </a:r>
          </a:p>
          <a:p>
            <a:pPr algn="l" rtl="0"/>
            <a:r>
              <a:rPr lang="en-US" dirty="0" smtClean="0"/>
              <a:t>                     2 x 40mm (1 x 2), </a:t>
            </a:r>
          </a:p>
          <a:p>
            <a:pPr algn="l" rtl="0"/>
            <a:r>
              <a:rPr lang="en-US" dirty="0" smtClean="0"/>
              <a:t>                     2 x 2pdr (2 x 1), </a:t>
            </a:r>
          </a:p>
          <a:p>
            <a:pPr algn="l" rtl="0"/>
            <a:r>
              <a:rPr lang="en-US" dirty="0" smtClean="0"/>
              <a:t>                     2 x 20mm (2 x 1) guns;</a:t>
            </a:r>
            <a:br>
              <a:rPr lang="en-US" dirty="0" smtClean="0"/>
            </a:br>
            <a:r>
              <a:rPr lang="en-US" dirty="0" smtClean="0"/>
              <a:t>                     4 x torpedo tubes.  (21 in)</a:t>
            </a:r>
          </a:p>
          <a:p>
            <a:pPr algn="l" rtl="0"/>
            <a:r>
              <a:rPr lang="en-US" dirty="0" smtClean="0"/>
              <a:t>Power plant : 2 x Admiralty 3-drum boilers;</a:t>
            </a:r>
            <a:br>
              <a:rPr lang="en-US" dirty="0" smtClean="0"/>
            </a:br>
            <a:r>
              <a:rPr lang="en-US" dirty="0" smtClean="0"/>
              <a:t>                         2-shaft geared turbines;</a:t>
            </a:r>
            <a:br>
              <a:rPr lang="en-US" dirty="0" smtClean="0"/>
            </a:br>
            <a:r>
              <a:rPr lang="en-US" dirty="0" smtClean="0"/>
              <a:t>                         40,000shp;</a:t>
            </a:r>
            <a:br>
              <a:rPr lang="en-US" dirty="0" smtClean="0"/>
            </a:br>
            <a:r>
              <a:rPr lang="en-US" dirty="0" smtClean="0"/>
              <a:t>                         615tons (625 </a:t>
            </a:r>
            <a:r>
              <a:rPr lang="en-US" dirty="0" err="1" smtClean="0"/>
              <a:t>tonnes</a:t>
            </a:r>
            <a:r>
              <a:rPr lang="en-US" dirty="0" smtClean="0"/>
              <a:t>) fuel. </a:t>
            </a:r>
          </a:p>
          <a:p>
            <a:pPr algn="l" rtl="0"/>
            <a:r>
              <a:rPr lang="en-US" dirty="0" smtClean="0"/>
              <a:t>Max Speed : 36kts.</a:t>
            </a:r>
            <a:endParaRPr lang="he-IL" dirty="0"/>
          </a:p>
        </p:txBody>
      </p:sp>
      <p:pic>
        <p:nvPicPr>
          <p:cNvPr id="3" name="תמונה 2" descr="Emperor-02   40 mm bofore  דו קני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996952"/>
            <a:ext cx="3690410" cy="2952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072" y="5949280"/>
            <a:ext cx="367240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err="1" smtClean="0"/>
              <a:t>בופור</a:t>
            </a:r>
            <a:r>
              <a:rPr lang="he-IL" sz="1200" dirty="0" smtClean="0"/>
              <a:t> 40 מ"מ דו קני </a:t>
            </a:r>
            <a:endParaRPr lang="he-I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6136" y="1844824"/>
            <a:ext cx="2880320" cy="892552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Destroyer</a:t>
            </a:r>
          </a:p>
          <a:p>
            <a:pPr algn="ctr"/>
            <a:r>
              <a:rPr lang="en-US" sz="2800" dirty="0" smtClean="0"/>
              <a:t> HMS </a:t>
            </a:r>
            <a:r>
              <a:rPr lang="en-US" sz="2800" b="1" i="1" dirty="0" smtClean="0"/>
              <a:t>Childers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140968"/>
            <a:ext cx="53640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/>
              <a:t>'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יציאת אירופה תש"ז</a:t>
            </a:r>
            <a:r>
              <a:rPr lang="he-IL" b="1" dirty="0" smtClean="0"/>
              <a:t>' </a:t>
            </a:r>
            <a:r>
              <a:rPr lang="he-IL" sz="1400" dirty="0" smtClean="0">
                <a:latin typeface="Guttman Mantova-Decor" pitchFamily="2" charset="-79"/>
                <a:cs typeface="Guttman Mantova-Decor" pitchFamily="2" charset="-79"/>
              </a:rPr>
              <a:t>( 'אקסודוס' )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 </a:t>
            </a:r>
            <a:r>
              <a:rPr lang="he-IL" dirty="0" smtClean="0"/>
              <a:t>18.7.1947    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196752"/>
            <a:ext cx="41399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'ארבע חרויות'  </a:t>
            </a:r>
            <a:r>
              <a:rPr lang="he-IL" dirty="0" smtClean="0"/>
              <a:t>2.9.1946    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4221088"/>
            <a:ext cx="4248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יירטה את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</a:t>
            </a:r>
            <a:r>
              <a:rPr lang="he-IL" b="1" dirty="0" err="1" smtClean="0">
                <a:latin typeface="Guttman Mantova-Decor" pitchFamily="2" charset="-79"/>
                <a:cs typeface="Guttman Mantova-Decor" pitchFamily="2" charset="-79"/>
              </a:rPr>
              <a:t>ל''ה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 גיבורי גוש עציון'  </a:t>
            </a:r>
            <a:r>
              <a:rPr lang="he-IL" dirty="0" smtClean="0"/>
              <a:t>1.2.1948   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445224"/>
            <a:ext cx="41044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יירטה את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'לקוממיות'  </a:t>
            </a:r>
            <a:r>
              <a:rPr lang="he-IL" dirty="0" smtClean="0"/>
              <a:t>20.2.1948   </a:t>
            </a:r>
            <a:endParaRPr lang="he-IL" dirty="0"/>
          </a:p>
        </p:txBody>
      </p:sp>
      <p:pic>
        <p:nvPicPr>
          <p:cNvPr id="9" name="תמונה 8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268760"/>
            <a:ext cx="1292374" cy="435101"/>
          </a:xfrm>
          <a:prstGeom prst="rect">
            <a:avLst/>
          </a:prstGeom>
          <a:scene3d>
            <a:camera prst="orthographicFront">
              <a:rot lat="0" lon="0" rev="20699999"/>
            </a:camera>
            <a:lightRig rig="threePt" dir="t"/>
          </a:scene3d>
        </p:spPr>
      </p:pic>
      <p:pic>
        <p:nvPicPr>
          <p:cNvPr id="10" name="תמונה 9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420888"/>
            <a:ext cx="1292374" cy="435101"/>
          </a:xfrm>
          <a:prstGeom prst="rect">
            <a:avLst/>
          </a:prstGeom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11" name="תמונה 10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068960"/>
            <a:ext cx="1185410" cy="337567"/>
          </a:xfrm>
          <a:prstGeom prst="rect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</p:pic>
      <p:pic>
        <p:nvPicPr>
          <p:cNvPr id="12" name="תמונה 11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3284984"/>
            <a:ext cx="1185410" cy="337567"/>
          </a:xfrm>
          <a:prstGeom prst="rect">
            <a:avLst/>
          </a:prstGeom>
          <a:scene3d>
            <a:camera prst="orthographicFront">
              <a:rot lat="0" lon="0" rev="3000000"/>
            </a:camera>
            <a:lightRig rig="threePt" dir="t"/>
          </a:scene3d>
        </p:spPr>
      </p:pic>
      <p:sp>
        <p:nvSpPr>
          <p:cNvPr id="13" name="TextBox 12"/>
          <p:cNvSpPr txBox="1"/>
          <p:nvPr/>
        </p:nvSpPr>
        <p:spPr>
          <a:xfrm>
            <a:off x="755576" y="404664"/>
            <a:ext cx="38164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'וינגייט'   </a:t>
            </a:r>
            <a:r>
              <a:rPr lang="he-IL" dirty="0" smtClean="0"/>
              <a:t>26.3.1946</a:t>
            </a:r>
            <a:endParaRPr lang="he-IL" dirty="0"/>
          </a:p>
        </p:txBody>
      </p:sp>
      <p:pic>
        <p:nvPicPr>
          <p:cNvPr id="15" name="תמונה 14" descr="rn_1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  <p:pic>
        <p:nvPicPr>
          <p:cNvPr id="14" name="תמונה 13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12776"/>
            <a:ext cx="1292374" cy="435101"/>
          </a:xfrm>
          <a:prstGeom prst="rect">
            <a:avLst/>
          </a:prstGeom>
          <a:scene3d>
            <a:camera prst="orthographicFront">
              <a:rot lat="0" lon="0" rev="20699999"/>
            </a:camera>
            <a:lightRig rig="threePt" dir="t"/>
          </a:scene3d>
        </p:spPr>
      </p:pic>
      <p:pic>
        <p:nvPicPr>
          <p:cNvPr id="16" name="תמונה 15" descr="ulin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6165304"/>
            <a:ext cx="5772150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-5.92593E-6 C -0.01528 -0.02779 -0.03039 -0.05556 -0.04896 -0.07385 C -0.06754 -0.09214 -0.08976 -0.1007 -0.11181 -0.10927 " pathEditMode="relative" ptsTypes="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C -0.00868 -0.0081 -0.01719 -0.0162 -0.0276 -0.02153 C -0.03802 -0.02685 -0.05052 -0.0294 -0.06285 -0.03171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142 -0.00023 C -0.00208 0.0081 -0.03472 0.01667 -0.04705 0.02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C -0.00156 0.01273 -0.00295 0.02569 -0.00955 0.03842 C -0.01614 0.05115 -0.02673 0.06389 -0.03941 0.07662 C -0.05208 0.08935 -0.07031 0.10555 -0.08611 0.11504 C -0.10191 0.12453 -0.11805 0.12893 -0.13403 0.13333 " pathEditMode="relative" ptsTypes="aaa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C -0.0125 0.05533 -0.025 0.11088 -0.04253 0.15764 C -0.05989 0.2044 -0.07309 0.25463 -0.10451 0.28102 C -0.13611 0.30718 -0.1993 0.3088 -0.23194 0.31528 C -0.26458 0.32199 -0.28281 0.3206 -0.30104 0.31968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dd_hms_childers_r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8640960" cy="52631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6309320"/>
            <a:ext cx="43204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i="1" dirty="0" err="1" smtClean="0"/>
              <a:t>Hms</a:t>
            </a:r>
            <a:r>
              <a:rPr lang="en-US" b="1" i="1" dirty="0" smtClean="0"/>
              <a:t> Childers </a:t>
            </a:r>
            <a:r>
              <a:rPr lang="en-US" dirty="0" smtClean="0"/>
              <a:t> </a:t>
            </a:r>
            <a:endParaRPr lang="he-IL" dirty="0"/>
          </a:p>
        </p:txBody>
      </p:sp>
      <p:pic>
        <p:nvPicPr>
          <p:cNvPr id="4" name="תמונה 3" descr="Childers%20badge%2019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60648"/>
            <a:ext cx="1238250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hms  child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318" y="764704"/>
            <a:ext cx="7736397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5661248"/>
            <a:ext cx="43204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i="1" dirty="0" err="1" smtClean="0"/>
              <a:t>Hms</a:t>
            </a:r>
            <a:r>
              <a:rPr lang="en-US" b="1" i="1" dirty="0" smtClean="0"/>
              <a:t> Childers </a:t>
            </a:r>
            <a:r>
              <a:rPr lang="en-US" dirty="0" smtClean="0"/>
              <a:t> </a:t>
            </a:r>
            <a:endParaRPr lang="he-IL" dirty="0"/>
          </a:p>
        </p:txBody>
      </p:sp>
      <p:pic>
        <p:nvPicPr>
          <p:cNvPr id="4" name="תמונה 3" descr="imagesCAOKGGQ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797152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משחתת בריטית מלווה את  'וינגייט' מרץ 1946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692696"/>
            <a:ext cx="6724329" cy="4591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453336"/>
            <a:ext cx="72008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יד ושם </a:t>
            </a:r>
            <a:endParaRPr lang="he-IL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5589240"/>
            <a:ext cx="57606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smtClean="0"/>
              <a:t>Childers </a:t>
            </a:r>
            <a:r>
              <a:rPr lang="he-IL" b="1" i="1" dirty="0" smtClean="0"/>
              <a:t> </a:t>
            </a:r>
            <a:r>
              <a:rPr lang="he-IL" dirty="0" smtClean="0"/>
              <a:t>מלווה את 'וינגייט'  26.3.1946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8938619850765021365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764704"/>
            <a:ext cx="8619884" cy="51972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116632"/>
            <a:ext cx="712879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/>
              <a:t>People from the British ship HMS Childers boarding the illegal immigrant ship </a:t>
            </a:r>
            <a:r>
              <a:rPr lang="en-US" sz="1200" dirty="0" err="1" smtClean="0"/>
              <a:t>Sette</a:t>
            </a:r>
            <a:r>
              <a:rPr lang="en-US" sz="1200" dirty="0" smtClean="0"/>
              <a:t> </a:t>
            </a:r>
            <a:r>
              <a:rPr lang="en-US" sz="1200" dirty="0" err="1" smtClean="0"/>
              <a:t>Fratelli</a:t>
            </a:r>
            <a:r>
              <a:rPr lang="en-US" sz="1200" dirty="0" smtClean="0"/>
              <a:t>, February 1948. </a:t>
            </a:r>
            <a:endParaRPr lang="he-IL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453336"/>
            <a:ext cx="72008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יד ושם </a:t>
            </a:r>
            <a:endParaRPr lang="he-IL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65304"/>
            <a:ext cx="9144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מלחי ה- </a:t>
            </a:r>
            <a:r>
              <a:rPr lang="en-US" dirty="0" smtClean="0"/>
              <a:t>HMS Childers</a:t>
            </a:r>
            <a:r>
              <a:rPr lang="he-IL" dirty="0" smtClean="0"/>
              <a:t> משתלטים על </a:t>
            </a:r>
            <a:r>
              <a:rPr lang="he-IL" i="1" dirty="0" smtClean="0"/>
              <a:t>Sette Fratelli</a:t>
            </a:r>
            <a:r>
              <a:rPr lang="he-IL" dirty="0" smtClean="0"/>
              <a:t> – ''</a:t>
            </a:r>
            <a:r>
              <a:rPr lang="he-IL" dirty="0" err="1" smtClean="0"/>
              <a:t>הזיבלה</a:t>
            </a:r>
            <a:r>
              <a:rPr lang="he-IL" dirty="0" smtClean="0"/>
              <a:t>'' / 'לקוממיות' 20.2.1948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דגל הצי הבריטי 1900 - 19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584684"/>
            <a:ext cx="1463427" cy="7317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16416" y="980728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10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548680"/>
            <a:ext cx="27363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err="1" smtClean="0"/>
              <a:t>Hms</a:t>
            </a:r>
            <a:r>
              <a:rPr lang="en-US" sz="2000" b="1" i="1" dirty="0" smtClean="0"/>
              <a:t> Chieftain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12776"/>
            <a:ext cx="889248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סוג: משחתת  </a:t>
            </a:r>
            <a:r>
              <a:rPr lang="en-US" dirty="0" smtClean="0"/>
              <a:t>Destroyer</a:t>
            </a:r>
            <a:r>
              <a:rPr lang="he-IL" dirty="0" smtClean="0"/>
              <a:t> </a:t>
            </a:r>
          </a:p>
          <a:p>
            <a:r>
              <a:rPr lang="he-IL" dirty="0" smtClean="0"/>
              <a:t>דגם: </a:t>
            </a:r>
            <a:r>
              <a:rPr lang="en-US" dirty="0" smtClean="0"/>
              <a:t>CH</a:t>
            </a:r>
          </a:p>
          <a:p>
            <a:r>
              <a:rPr lang="he-IL" dirty="0" smtClean="0"/>
              <a:t>דגל/ נס ( </a:t>
            </a:r>
            <a:r>
              <a:rPr lang="en-US" dirty="0" smtClean="0"/>
              <a:t>Pennant</a:t>
            </a:r>
            <a:r>
              <a:rPr lang="he-IL" dirty="0" smtClean="0"/>
              <a:t> ): </a:t>
            </a:r>
            <a:r>
              <a:rPr lang="en-US" dirty="0" smtClean="0"/>
              <a:t>R 36</a:t>
            </a:r>
            <a:r>
              <a:rPr lang="he-IL" dirty="0" smtClean="0"/>
              <a:t>  </a:t>
            </a:r>
          </a:p>
          <a:p>
            <a:r>
              <a:rPr lang="he-IL" dirty="0" smtClean="0"/>
              <a:t>ההזמנה לבנות אותה התבצעה ב- 24 יולי 1942. </a:t>
            </a:r>
          </a:p>
          <a:p>
            <a:r>
              <a:rPr lang="he-IL" dirty="0" smtClean="0"/>
              <a:t>מספנות: </a:t>
            </a:r>
            <a:r>
              <a:rPr lang="en-US" dirty="0" smtClean="0"/>
              <a:t>Scotts Shipbuilding &amp; Engineering Co. (Greenock, Scotland) </a:t>
            </a:r>
            <a:endParaRPr lang="he-IL" dirty="0" smtClean="0"/>
          </a:p>
          <a:p>
            <a:r>
              <a:rPr lang="he-IL" dirty="0" smtClean="0"/>
              <a:t>השידרה הונחה</a:t>
            </a:r>
            <a:r>
              <a:rPr lang="he-IL" sz="1400" dirty="0" smtClean="0"/>
              <a:t>: </a:t>
            </a:r>
            <a:r>
              <a:rPr lang="he-IL" dirty="0" smtClean="0"/>
              <a:t> 27 יוני 1943. </a:t>
            </a:r>
          </a:p>
          <a:p>
            <a:r>
              <a:rPr lang="he-IL" dirty="0" smtClean="0"/>
              <a:t>הושקה: 26 פברואר 1945.  </a:t>
            </a:r>
          </a:p>
          <a:p>
            <a:r>
              <a:rPr lang="he-IL" dirty="0" smtClean="0"/>
              <a:t>הבנייה הושלמה: 7 מרץ 1946.   </a:t>
            </a:r>
            <a:endParaRPr lang="he-IL" dirty="0"/>
          </a:p>
        </p:txBody>
      </p:sp>
      <p:pic>
        <p:nvPicPr>
          <p:cNvPr id="9" name="תמונה 8" descr="rn_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1844824"/>
            <a:ext cx="2880320" cy="892552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Destroyer</a:t>
            </a:r>
          </a:p>
          <a:p>
            <a:pPr algn="ctr"/>
            <a:r>
              <a:rPr lang="en-US" sz="2800" dirty="0" smtClean="0"/>
              <a:t> HMS </a:t>
            </a:r>
            <a:r>
              <a:rPr lang="en-US" sz="2800" b="1" i="1" dirty="0" smtClean="0"/>
              <a:t>Chieftain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589240"/>
            <a:ext cx="55446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/>
              <a:t>'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יציאת אירופה תש"ז</a:t>
            </a:r>
            <a:r>
              <a:rPr lang="he-IL" b="1" dirty="0" smtClean="0"/>
              <a:t>' </a:t>
            </a:r>
            <a:r>
              <a:rPr lang="he-IL" sz="1400" dirty="0" smtClean="0">
                <a:latin typeface="Guttman Mantova-Decor" pitchFamily="2" charset="-79"/>
                <a:cs typeface="Guttman Mantova-Decor" pitchFamily="2" charset="-79"/>
              </a:rPr>
              <a:t>( 'אקסודוס' )     </a:t>
            </a:r>
            <a:r>
              <a:rPr lang="he-IL" dirty="0" smtClean="0"/>
              <a:t>18.7.1947     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4437112"/>
            <a:ext cx="32403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'בן הכט'  </a:t>
            </a:r>
            <a:r>
              <a:rPr lang="he-IL" dirty="0" smtClean="0"/>
              <a:t>9.3.1947     </a:t>
            </a:r>
            <a:endParaRPr lang="he-IL" dirty="0"/>
          </a:p>
        </p:txBody>
      </p:sp>
      <p:pic>
        <p:nvPicPr>
          <p:cNvPr id="13" name="תמונה 12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484784"/>
            <a:ext cx="1292374" cy="435101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</p:pic>
      <p:pic>
        <p:nvPicPr>
          <p:cNvPr id="14" name="תמונה 13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780928"/>
            <a:ext cx="1292374" cy="435101"/>
          </a:xfrm>
          <a:prstGeom prst="rect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</p:pic>
      <p:pic>
        <p:nvPicPr>
          <p:cNvPr id="15" name="תמונה 14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3717032"/>
            <a:ext cx="1185410" cy="337567"/>
          </a:xfrm>
          <a:prstGeom prst="rect">
            <a:avLst/>
          </a:prstGeom>
          <a:scene3d>
            <a:camera prst="orthographicFront">
              <a:rot lat="0" lon="0" rev="1500000"/>
            </a:camera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251520" y="836712"/>
            <a:ext cx="29158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יירטה את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'לנגב' </a:t>
            </a:r>
            <a:r>
              <a:rPr lang="he-IL" b="1" dirty="0" smtClean="0"/>
              <a:t> </a:t>
            </a:r>
            <a:r>
              <a:rPr lang="he-IL" dirty="0" smtClean="0"/>
              <a:t>9.2.1947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276872"/>
            <a:ext cx="4248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'חיים ארלוזורוב' </a:t>
            </a:r>
            <a:r>
              <a:rPr lang="he-IL" b="1" dirty="0" smtClean="0"/>
              <a:t> </a:t>
            </a:r>
            <a:r>
              <a:rPr lang="he-IL" dirty="0" smtClean="0"/>
              <a:t>28.2.1947</a:t>
            </a:r>
            <a:endParaRPr lang="he-IL" dirty="0"/>
          </a:p>
        </p:txBody>
      </p:sp>
      <p:pic>
        <p:nvPicPr>
          <p:cNvPr id="11" name="תמונה 10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2996952"/>
            <a:ext cx="1185410" cy="337567"/>
          </a:xfrm>
          <a:prstGeom prst="rect">
            <a:avLst/>
          </a:prstGeom>
          <a:scene3d>
            <a:camera prst="orthographicFront">
              <a:rot lat="0" lon="0" rev="1500000"/>
            </a:camera>
            <a:lightRig rig="threePt" dir="t"/>
          </a:scene3d>
        </p:spPr>
      </p:pic>
      <p:pic>
        <p:nvPicPr>
          <p:cNvPr id="17" name="תמונה 16" descr="uli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6165304"/>
            <a:ext cx="5772150" cy="238125"/>
          </a:xfrm>
          <a:prstGeom prst="rect">
            <a:avLst/>
          </a:prstGeom>
        </p:spPr>
      </p:pic>
      <p:pic>
        <p:nvPicPr>
          <p:cNvPr id="18" name="תמונה 17" descr="rn_1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1.85185E-6 C -0.0533 -0.03426 -0.1059 -0.06898 -0.12569 -0.0840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1.48148E-6 C -0.04011 -0.02593 -0.07969 -0.05185 -0.09445 -0.0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C -1.66667E-6 0.00024 -0.17083 0.08681 -0.34045 0.17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4.81481E-6 C 2.5E-6 0.00023 -0.09566 0.10763 -0.19063 0.2171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$(KGrHqV,!iUFB71EtbRbBQpnyMr2ig~~60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8859028" cy="5616624"/>
          </a:xfrm>
          <a:prstGeom prst="rect">
            <a:avLst/>
          </a:prstGeom>
        </p:spPr>
      </p:pic>
      <p:pic>
        <p:nvPicPr>
          <p:cNvPr id="4" name="תמונה 3" descr="imagesCA1REP8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1790700" cy="2552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6165304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HMS Chieftain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13_HMS_chieft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92696"/>
            <a:ext cx="8600008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6165304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HMS Chieftain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633670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Armament</a:t>
            </a:r>
            <a:r>
              <a:rPr lang="en-US" dirty="0" smtClean="0"/>
              <a:t>  </a:t>
            </a:r>
            <a:r>
              <a:rPr lang="en-US" sz="1400" dirty="0" smtClean="0"/>
              <a:t>As designed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4   4.5" guns (4x1)</a:t>
            </a:r>
            <a:br>
              <a:rPr lang="en-US" dirty="0" smtClean="0"/>
            </a:br>
            <a:r>
              <a:rPr lang="en-US" dirty="0" smtClean="0"/>
              <a:t>2   40mm AA (1x2)</a:t>
            </a:r>
            <a:br>
              <a:rPr lang="en-US" dirty="0" smtClean="0"/>
            </a:br>
            <a:r>
              <a:rPr lang="en-US" dirty="0" smtClean="0"/>
              <a:t>6   20mm AA (2x2, 2x1)</a:t>
            </a:r>
            <a:br>
              <a:rPr lang="en-US" dirty="0" smtClean="0"/>
            </a:br>
            <a:r>
              <a:rPr lang="en-US" dirty="0" smtClean="0"/>
              <a:t>8   21" torpedo tubes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3717032"/>
            <a:ext cx="48965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1710 tons displacement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437112"/>
            <a:ext cx="770485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/>
              <a:t>HMS Chivalrous was powered by two Admiralty 3-drum type boilers providing a top speed of 34 knots and carried a crew of 186. She was armed with four 4.5 inch dual-purpose guns; four 40 mm anti-aircraft guns; six 20 mm anti-aircraft guns; four 21-inch torpedo tubes.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endParaRPr lang="he-IL" sz="1600" dirty="0"/>
          </a:p>
        </p:txBody>
      </p:sp>
      <p:pic>
        <p:nvPicPr>
          <p:cNvPr id="179202" name="Picture 2" descr="Picture of Torpe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340768"/>
            <a:ext cx="4762500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-1"/>
            <a:ext cx="4932040" cy="3275183"/>
          </a:xfrm>
          <a:prstGeom prst="rect">
            <a:avLst/>
          </a:prstGeom>
        </p:spPr>
      </p:pic>
      <p:pic>
        <p:nvPicPr>
          <p:cNvPr id="3" name="תמונה 2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46363"/>
            <a:ext cx="5576168" cy="37116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0112" y="3501008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HMS Chieftain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HMS_Chieftain_1946_IWM_FL_8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714375"/>
            <a:ext cx="7620000" cy="5429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6165304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HMS Chieftain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דגל הצי הבריטי 1900 - 19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584684"/>
            <a:ext cx="1463427" cy="7317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244408" y="980728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11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548680"/>
            <a:ext cx="1800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err="1" smtClean="0"/>
              <a:t>Hms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Espiegle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12776"/>
            <a:ext cx="889248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סוג: שולת מוקשים  </a:t>
            </a:r>
            <a:r>
              <a:rPr lang="en-US" dirty="0" smtClean="0"/>
              <a:t>minesweeper</a:t>
            </a:r>
            <a:r>
              <a:rPr lang="he-IL" dirty="0" smtClean="0"/>
              <a:t> </a:t>
            </a:r>
          </a:p>
          <a:p>
            <a:r>
              <a:rPr lang="he-IL" dirty="0" smtClean="0"/>
              <a:t>דגם: </a:t>
            </a:r>
            <a:r>
              <a:rPr lang="en-US" i="1" dirty="0" err="1" smtClean="0"/>
              <a:t>Algerine</a:t>
            </a:r>
            <a:r>
              <a:rPr lang="en-US" dirty="0" smtClean="0"/>
              <a:t>  </a:t>
            </a:r>
          </a:p>
          <a:p>
            <a:r>
              <a:rPr lang="he-IL" dirty="0" smtClean="0"/>
              <a:t>דגל/ נס ( </a:t>
            </a:r>
            <a:r>
              <a:rPr lang="en-US" dirty="0" smtClean="0"/>
              <a:t>Pennant</a:t>
            </a:r>
            <a:r>
              <a:rPr lang="he-IL" dirty="0" smtClean="0"/>
              <a:t> ): </a:t>
            </a:r>
            <a:r>
              <a:rPr lang="en-GB" b="1" dirty="0" smtClean="0"/>
              <a:t>J 216 </a:t>
            </a:r>
            <a:endParaRPr lang="he-IL" dirty="0" smtClean="0"/>
          </a:p>
          <a:p>
            <a:r>
              <a:rPr lang="he-IL" dirty="0" smtClean="0"/>
              <a:t>ההזמנה לבנות אותה התבצעה ב- 15 נובמבר 1940. </a:t>
            </a:r>
          </a:p>
          <a:p>
            <a:r>
              <a:rPr lang="he-IL" dirty="0" smtClean="0"/>
              <a:t>מספנות: </a:t>
            </a:r>
            <a:r>
              <a:rPr lang="en-US" dirty="0" smtClean="0"/>
              <a:t>Harland &amp; Wolff Ltd. (Belfast, Northern Ireland)</a:t>
            </a:r>
            <a:endParaRPr lang="he-IL" dirty="0" smtClean="0"/>
          </a:p>
          <a:p>
            <a:r>
              <a:rPr lang="he-IL" dirty="0" smtClean="0"/>
              <a:t>השידרה הונחה</a:t>
            </a:r>
            <a:r>
              <a:rPr lang="he-IL" sz="1400" dirty="0" smtClean="0"/>
              <a:t>:  </a:t>
            </a:r>
            <a:r>
              <a:rPr lang="he-IL" dirty="0" smtClean="0"/>
              <a:t>5 פברואר 1942. </a:t>
            </a:r>
          </a:p>
          <a:p>
            <a:r>
              <a:rPr lang="he-IL" dirty="0" smtClean="0"/>
              <a:t>הושקה: 12 אוגוסט 1942.  </a:t>
            </a:r>
          </a:p>
          <a:p>
            <a:r>
              <a:rPr lang="he-IL" dirty="0" smtClean="0"/>
              <a:t>הבנייה הושלמה: 1 דצמבר 1942.   </a:t>
            </a:r>
            <a:endParaRPr lang="he-IL" dirty="0"/>
          </a:p>
        </p:txBody>
      </p:sp>
      <p:pic>
        <p:nvPicPr>
          <p:cNvPr id="9" name="תמונה 8" descr="rn_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  <p:pic>
        <p:nvPicPr>
          <p:cNvPr id="8" name="תמונה 7" descr="espieg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3974001"/>
            <a:ext cx="2664296" cy="1936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352928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err="1" smtClean="0"/>
              <a:t>Algerine</a:t>
            </a:r>
            <a:r>
              <a:rPr lang="en-US" b="1" dirty="0" smtClean="0"/>
              <a:t> class  </a:t>
            </a:r>
          </a:p>
          <a:p>
            <a:pPr algn="l" rtl="0"/>
            <a:r>
              <a:rPr lang="en-US" b="1" dirty="0" smtClean="0"/>
              <a:t>Technical information</a:t>
            </a:r>
          </a:p>
          <a:p>
            <a:pPr algn="l" rtl="0"/>
            <a:r>
              <a:rPr lang="en-US" b="1" dirty="0" smtClean="0"/>
              <a:t>Type</a:t>
            </a:r>
            <a:r>
              <a:rPr lang="en-US" dirty="0" smtClean="0"/>
              <a:t> Minesweeper </a:t>
            </a:r>
          </a:p>
          <a:p>
            <a:pPr algn="l" rtl="0"/>
            <a:r>
              <a:rPr lang="en-US" b="1" dirty="0" smtClean="0"/>
              <a:t>Displacement</a:t>
            </a:r>
            <a:r>
              <a:rPr lang="en-US" dirty="0" smtClean="0"/>
              <a:t> 850 BRT  </a:t>
            </a:r>
          </a:p>
          <a:p>
            <a:pPr algn="l" rtl="0"/>
            <a:r>
              <a:rPr lang="en-US" b="1" dirty="0" smtClean="0"/>
              <a:t>Length</a:t>
            </a:r>
            <a:r>
              <a:rPr lang="en-US" dirty="0" smtClean="0"/>
              <a:t> 225 feet  </a:t>
            </a:r>
          </a:p>
          <a:p>
            <a:pPr algn="l" rtl="0"/>
            <a:r>
              <a:rPr lang="en-US" b="1" dirty="0" smtClean="0"/>
              <a:t>Complement</a:t>
            </a:r>
            <a:r>
              <a:rPr lang="en-US" dirty="0" smtClean="0"/>
              <a:t> 85 men  </a:t>
            </a:r>
          </a:p>
          <a:p>
            <a:pPr algn="l" rtl="0"/>
            <a:r>
              <a:rPr lang="en-US" b="1" dirty="0" smtClean="0"/>
              <a:t>Armament</a:t>
            </a:r>
            <a:r>
              <a:rPr lang="en-US" dirty="0" smtClean="0"/>
              <a:t>  1  4" AA gun</a:t>
            </a:r>
            <a:br>
              <a:rPr lang="en-US" dirty="0" smtClean="0"/>
            </a:br>
            <a:r>
              <a:rPr lang="en-US" dirty="0" smtClean="0"/>
              <a:t>                     4  20 mm guns (4x1)  </a:t>
            </a:r>
          </a:p>
          <a:p>
            <a:pPr algn="l" rtl="0"/>
            <a:r>
              <a:rPr lang="en-US" b="1" dirty="0" smtClean="0"/>
              <a:t>Max speed</a:t>
            </a:r>
            <a:r>
              <a:rPr lang="en-US" dirty="0" smtClean="0"/>
              <a:t> 16.5 knots </a:t>
            </a:r>
          </a:p>
          <a:p>
            <a:pPr algn="l" rtl="0"/>
            <a:r>
              <a:rPr lang="en-US" b="1" dirty="0" smtClean="0"/>
              <a:t>Engines</a:t>
            </a:r>
            <a:r>
              <a:rPr lang="en-US" dirty="0" smtClean="0"/>
              <a:t> Geared turbines, 2 shafts / Reciprocating (V.T.E.) engines, 2 shafts  </a:t>
            </a:r>
          </a:p>
          <a:p>
            <a:pPr algn="l" rtl="0"/>
            <a:r>
              <a:rPr lang="en-US" b="1" dirty="0" smtClean="0"/>
              <a:t>Power</a:t>
            </a:r>
            <a:r>
              <a:rPr lang="en-US" dirty="0" smtClean="0"/>
              <a:t> 2000 SHP / 2000 IHP   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4077072"/>
            <a:ext cx="828092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Commands listed for HMS </a:t>
            </a:r>
            <a:r>
              <a:rPr lang="en-US" b="1" dirty="0" err="1" smtClean="0"/>
              <a:t>Espiegle</a:t>
            </a:r>
            <a:r>
              <a:rPr lang="en-US" b="1" dirty="0" smtClean="0"/>
              <a:t> (J 216)</a:t>
            </a:r>
          </a:p>
          <a:p>
            <a:pPr algn="l" rtl="0"/>
            <a:r>
              <a:rPr lang="en-US" dirty="0" smtClean="0"/>
              <a:t> </a:t>
            </a:r>
          </a:p>
          <a:p>
            <a:pPr algn="l" rtl="0"/>
            <a:r>
              <a:rPr lang="en-US" b="1" dirty="0" smtClean="0"/>
              <a:t>Commander</a:t>
            </a:r>
            <a:r>
              <a:rPr lang="en-US" dirty="0" smtClean="0"/>
              <a:t> </a:t>
            </a:r>
            <a:r>
              <a:rPr lang="en-US" b="1" dirty="0" smtClean="0"/>
              <a:t>From</a:t>
            </a:r>
            <a:r>
              <a:rPr lang="en-US" dirty="0" smtClean="0"/>
              <a:t> </a:t>
            </a:r>
            <a:r>
              <a:rPr lang="en-US" b="1" dirty="0" smtClean="0"/>
              <a:t>To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1    Lt. </a:t>
            </a:r>
            <a:r>
              <a:rPr lang="en-US" i="1" dirty="0" smtClean="0"/>
              <a:t>Ronald</a:t>
            </a:r>
            <a:r>
              <a:rPr lang="en-US" dirty="0" smtClean="0"/>
              <a:t> Gresham, RNVR 25                                   Aug 1942 Sep 1943 </a:t>
            </a:r>
            <a:br>
              <a:rPr lang="en-US" dirty="0" smtClean="0"/>
            </a:br>
            <a:r>
              <a:rPr lang="en-US" dirty="0" smtClean="0"/>
              <a:t>2    T/A/</a:t>
            </a:r>
            <a:r>
              <a:rPr lang="en-US" dirty="0" err="1" smtClean="0"/>
              <a:t>Lt.Cdr</a:t>
            </a:r>
            <a:r>
              <a:rPr lang="en-US" dirty="0" smtClean="0"/>
              <a:t>. </a:t>
            </a:r>
            <a:r>
              <a:rPr lang="en-US" i="1" dirty="0" smtClean="0"/>
              <a:t>Charles Robertson</a:t>
            </a:r>
            <a:r>
              <a:rPr lang="en-US" dirty="0" smtClean="0"/>
              <a:t> Fraser, RNR              Nov 1943 10 Jul 1944 </a:t>
            </a:r>
          </a:p>
          <a:p>
            <a:pPr algn="l" rtl="0"/>
            <a:r>
              <a:rPr lang="en-US" dirty="0" smtClean="0"/>
              <a:t>3    Lt. </a:t>
            </a:r>
            <a:r>
              <a:rPr lang="en-US" i="1" dirty="0" smtClean="0"/>
              <a:t>Alfred William</a:t>
            </a:r>
            <a:r>
              <a:rPr lang="en-US" dirty="0" smtClean="0"/>
              <a:t> </a:t>
            </a:r>
            <a:r>
              <a:rPr lang="en-US" dirty="0" err="1" smtClean="0"/>
              <a:t>Geen</a:t>
            </a:r>
            <a:r>
              <a:rPr lang="en-US" dirty="0" smtClean="0"/>
              <a:t>, RN                                      10 Jul 1944 Oct 1944 </a:t>
            </a:r>
          </a:p>
          <a:p>
            <a:pPr algn="l" rtl="0"/>
            <a:r>
              <a:rPr lang="en-US" dirty="0" smtClean="0"/>
              <a:t>4    T/A/</a:t>
            </a:r>
            <a:r>
              <a:rPr lang="en-US" dirty="0" err="1" smtClean="0"/>
              <a:t>Lt.Cdr</a:t>
            </a:r>
            <a:r>
              <a:rPr lang="en-US" dirty="0" smtClean="0"/>
              <a:t>. </a:t>
            </a:r>
            <a:r>
              <a:rPr lang="en-US" i="1" dirty="0" smtClean="0"/>
              <a:t>Charles Robertson</a:t>
            </a:r>
            <a:r>
              <a:rPr lang="en-US" dirty="0" smtClean="0"/>
              <a:t> Fraser, DSC, RNR     Oct 1944 Feb 1945 </a:t>
            </a:r>
          </a:p>
          <a:p>
            <a:pPr algn="l" rtl="0"/>
            <a:r>
              <a:rPr lang="en-US" dirty="0" smtClean="0"/>
              <a:t>5    T/A/</a:t>
            </a:r>
            <a:r>
              <a:rPr lang="en-US" dirty="0" err="1" smtClean="0"/>
              <a:t>Lt.Cdr</a:t>
            </a:r>
            <a:r>
              <a:rPr lang="en-US" dirty="0" smtClean="0"/>
              <a:t>. </a:t>
            </a:r>
            <a:r>
              <a:rPr lang="en-US" i="1" dirty="0" smtClean="0"/>
              <a:t>Reginald Michael</a:t>
            </a:r>
            <a:r>
              <a:rPr lang="en-US" dirty="0" smtClean="0"/>
              <a:t> Thorne, RNR              Feb 1945 Oct 1945 ? 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548680"/>
            <a:ext cx="1800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err="1" smtClean="0"/>
              <a:t>Hms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Espiegle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6136" y="1844824"/>
            <a:ext cx="2880320" cy="892552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Minesweeper</a:t>
            </a:r>
          </a:p>
          <a:p>
            <a:pPr algn="ctr"/>
            <a:r>
              <a:rPr lang="en-US" sz="2800" dirty="0" smtClean="0"/>
              <a:t> HMS </a:t>
            </a:r>
            <a:r>
              <a:rPr lang="en-US" sz="2800" b="1" i="1" dirty="0" err="1" smtClean="0"/>
              <a:t>Espiegle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284984"/>
            <a:ext cx="4211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'כנסת ישראל'  </a:t>
            </a:r>
            <a:r>
              <a:rPr lang="he-IL" dirty="0" smtClean="0"/>
              <a:t>25.11.1946    </a:t>
            </a:r>
            <a:endParaRPr lang="he-IL" dirty="0"/>
          </a:p>
        </p:txBody>
      </p:sp>
      <p:pic>
        <p:nvPicPr>
          <p:cNvPr id="5" name="תמונה 4" descr="uli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6165304"/>
            <a:ext cx="5772150" cy="238125"/>
          </a:xfrm>
          <a:prstGeom prst="rect">
            <a:avLst/>
          </a:prstGeom>
        </p:spPr>
      </p:pic>
      <p:pic>
        <p:nvPicPr>
          <p:cNvPr id="6" name="תמונה 5" descr="Destroyer שמאל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996952"/>
            <a:ext cx="1292374" cy="435101"/>
          </a:xfrm>
          <a:prstGeom prst="rect">
            <a:avLst/>
          </a:prstGeom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7" name="תמונה 6" descr="rn_1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-0.08368 0.01273 -0.16597 0.02546 -0.1967 0.031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1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5045790022_8dac101865_z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825500"/>
            <a:ext cx="8128000" cy="520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6165304"/>
            <a:ext cx="38884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HMS </a:t>
            </a:r>
            <a:r>
              <a:rPr lang="en-US" b="1" i="1" dirty="0" err="1" smtClean="0"/>
              <a:t>Espiegle</a:t>
            </a:r>
            <a:r>
              <a:rPr lang="en-US" dirty="0" smtClean="0"/>
              <a:t> </a:t>
            </a:r>
            <a:endParaRPr lang="he-IL" dirty="0"/>
          </a:p>
        </p:txBody>
      </p:sp>
      <p:pic>
        <p:nvPicPr>
          <p:cNvPr id="4" name="תמונה 3" descr="$(KGrHqFHJCEE9EDFg9wmBPUi9RhHZQ~~60_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39"/>
            <a:ext cx="1872208" cy="2496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alanbenn_2017_8Aug2012_Espiegle_J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052736"/>
            <a:ext cx="7200800" cy="4380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6309320"/>
            <a:ext cx="38884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HMS </a:t>
            </a:r>
            <a:r>
              <a:rPr lang="en-US" b="1" i="1" dirty="0" err="1" smtClean="0"/>
              <a:t>Espiegle</a:t>
            </a:r>
            <a:r>
              <a:rPr lang="en-US" dirty="0" smtClean="0"/>
              <a:t>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235" y="116632"/>
            <a:ext cx="8118771" cy="6241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6309320"/>
            <a:ext cx="38884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HMS </a:t>
            </a:r>
            <a:r>
              <a:rPr lang="en-US" b="1" i="1" dirty="0" err="1" smtClean="0"/>
              <a:t>Espiegle</a:t>
            </a:r>
            <a:r>
              <a:rPr lang="en-US" dirty="0" smtClean="0"/>
              <a:t>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Espiegle from 18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4262874" cy="2664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2080" y="6309320"/>
            <a:ext cx="30598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Espiegle</a:t>
            </a:r>
            <a:r>
              <a:rPr lang="en-US" dirty="0" smtClean="0"/>
              <a:t> WWI from 1921 </a:t>
            </a:r>
            <a:endParaRPr lang="he-IL" dirty="0"/>
          </a:p>
        </p:txBody>
      </p:sp>
      <p:pic>
        <p:nvPicPr>
          <p:cNvPr id="5" name="תמונה 4" descr="Espiegle from 1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684629"/>
            <a:ext cx="4320480" cy="2624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4128" y="2924944"/>
            <a:ext cx="30598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HMS </a:t>
            </a:r>
            <a:r>
              <a:rPr lang="en-US" dirty="0" err="1" smtClean="0"/>
              <a:t>Espiegle</a:t>
            </a:r>
            <a:r>
              <a:rPr lang="en-US" dirty="0" smtClean="0"/>
              <a:t> from 1885 </a:t>
            </a:r>
            <a:endParaRPr lang="he-IL" dirty="0"/>
          </a:p>
        </p:txBody>
      </p:sp>
      <p:pic>
        <p:nvPicPr>
          <p:cNvPr id="7" name="תמונה 6" descr="nla  18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116632"/>
            <a:ext cx="3649588" cy="27554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2780928"/>
            <a:ext cx="30598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HMS </a:t>
            </a:r>
            <a:r>
              <a:rPr lang="en-US" dirty="0" err="1" smtClean="0"/>
              <a:t>Espiegle</a:t>
            </a:r>
            <a:r>
              <a:rPr lang="en-US" dirty="0" smtClean="0"/>
              <a:t> from 1880 </a:t>
            </a:r>
            <a:endParaRPr lang="he-IL" dirty="0"/>
          </a:p>
        </p:txBody>
      </p:sp>
      <p:pic>
        <p:nvPicPr>
          <p:cNvPr id="9" name="תמונה 8" descr="PhotoWW1-18slEspiegle1PS  March 1921 to May 19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697990"/>
            <a:ext cx="4070226" cy="25732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6309320"/>
            <a:ext cx="30598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HMS  </a:t>
            </a:r>
            <a:r>
              <a:rPr lang="en-US" dirty="0" err="1" smtClean="0"/>
              <a:t>Espiegle</a:t>
            </a:r>
            <a:r>
              <a:rPr lang="en-US" dirty="0" smtClean="0"/>
              <a:t> from 1900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דגל הצי הבריטי 1900 - 19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584684"/>
            <a:ext cx="1463427" cy="7317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244408" y="980728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12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548680"/>
            <a:ext cx="1800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Haydon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12776"/>
            <a:ext cx="889248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סוג: משחתת ליווי שיירות   </a:t>
            </a:r>
            <a:r>
              <a:rPr lang="en-US" b="1" dirty="0" smtClean="0"/>
              <a:t>Escort destroyer </a:t>
            </a:r>
            <a:r>
              <a:rPr lang="he-IL" dirty="0" smtClean="0"/>
              <a:t> </a:t>
            </a:r>
          </a:p>
          <a:p>
            <a:r>
              <a:rPr lang="he-IL" dirty="0" smtClean="0"/>
              <a:t>דגם: </a:t>
            </a:r>
            <a:r>
              <a:rPr lang="en-US" b="1" dirty="0" smtClean="0"/>
              <a:t>Type III</a:t>
            </a:r>
            <a:r>
              <a:rPr lang="he-IL" b="1" dirty="0" smtClean="0"/>
              <a:t> </a:t>
            </a:r>
            <a:r>
              <a:rPr lang="en-US" b="1" dirty="0" smtClean="0"/>
              <a:t>Hunt</a:t>
            </a:r>
            <a:endParaRPr lang="en-US" dirty="0" smtClean="0"/>
          </a:p>
          <a:p>
            <a:r>
              <a:rPr lang="he-IL" dirty="0" smtClean="0"/>
              <a:t>דגל/ נס ( </a:t>
            </a:r>
            <a:r>
              <a:rPr lang="en-US" dirty="0" smtClean="0"/>
              <a:t>Pennant</a:t>
            </a:r>
            <a:r>
              <a:rPr lang="he-IL" dirty="0" smtClean="0"/>
              <a:t> ): </a:t>
            </a:r>
            <a:r>
              <a:rPr lang="en-US" dirty="0" smtClean="0"/>
              <a:t>L 75 </a:t>
            </a:r>
            <a:endParaRPr lang="he-IL" dirty="0" smtClean="0"/>
          </a:p>
          <a:p>
            <a:r>
              <a:rPr lang="he-IL" dirty="0" smtClean="0"/>
              <a:t>ההזמנה לבנות אותה התבצעה ב- 8 יולי 1940. </a:t>
            </a:r>
          </a:p>
          <a:p>
            <a:r>
              <a:rPr lang="he-IL" dirty="0" smtClean="0"/>
              <a:t>מספנות: </a:t>
            </a:r>
            <a:r>
              <a:rPr lang="en-US" dirty="0" smtClean="0"/>
              <a:t>Vickers Armstrong (Newcastle-on-Tyne, U.K.): Parsons </a:t>
            </a:r>
            <a:endParaRPr lang="he-IL" dirty="0" smtClean="0"/>
          </a:p>
          <a:p>
            <a:r>
              <a:rPr lang="he-IL" dirty="0" smtClean="0"/>
              <a:t>השידרה הונחה</a:t>
            </a:r>
            <a:r>
              <a:rPr lang="he-IL" sz="1400" dirty="0" smtClean="0"/>
              <a:t>:  </a:t>
            </a:r>
            <a:r>
              <a:rPr lang="he-IL" dirty="0" smtClean="0"/>
              <a:t>1 מאי 1941. </a:t>
            </a:r>
          </a:p>
          <a:p>
            <a:r>
              <a:rPr lang="he-IL" dirty="0" smtClean="0"/>
              <a:t>הושקה: 2 אפריל 1942.  </a:t>
            </a:r>
          </a:p>
          <a:p>
            <a:r>
              <a:rPr lang="he-IL" dirty="0" smtClean="0"/>
              <a:t>הבנייה הושלמה: 24 אוקטובר 1942.   </a:t>
            </a:r>
            <a:endParaRPr lang="he-IL" dirty="0"/>
          </a:p>
        </p:txBody>
      </p:sp>
      <p:pic>
        <p:nvPicPr>
          <p:cNvPr id="9" name="תמונה 8" descr="rn_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6136" y="1844824"/>
            <a:ext cx="2880320" cy="892552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Destroyer</a:t>
            </a:r>
          </a:p>
          <a:p>
            <a:pPr algn="ctr"/>
            <a:r>
              <a:rPr lang="en-US" sz="2800" dirty="0" smtClean="0"/>
              <a:t> HMS </a:t>
            </a:r>
            <a:r>
              <a:rPr lang="en-US" sz="2800" b="1" i="1" dirty="0" smtClean="0"/>
              <a:t>Chivalrous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68760"/>
            <a:ext cx="37799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'ארבע חרויות'   </a:t>
            </a:r>
            <a:r>
              <a:rPr lang="he-IL" dirty="0" smtClean="0"/>
              <a:t>2.9.1946    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509120"/>
            <a:ext cx="35283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'בן הכט'  </a:t>
            </a:r>
            <a:r>
              <a:rPr lang="he-IL" dirty="0" smtClean="0"/>
              <a:t>9.3.1947   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3068960"/>
            <a:ext cx="33123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'לטרון'  </a:t>
            </a:r>
            <a:r>
              <a:rPr lang="he-IL" dirty="0" smtClean="0"/>
              <a:t>1.11.1946   </a:t>
            </a:r>
            <a:endParaRPr lang="he-IL" dirty="0"/>
          </a:p>
        </p:txBody>
      </p:sp>
      <p:pic>
        <p:nvPicPr>
          <p:cNvPr id="13" name="תמונה 12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412776"/>
            <a:ext cx="1292374" cy="435101"/>
          </a:xfrm>
          <a:prstGeom prst="rect">
            <a:avLst/>
          </a:prstGeom>
          <a:scene3d>
            <a:camera prst="orthographicFront">
              <a:rot lat="0" lon="0" rev="20699999"/>
            </a:camera>
            <a:lightRig rig="threePt" dir="t"/>
          </a:scene3d>
        </p:spPr>
      </p:pic>
      <p:pic>
        <p:nvPicPr>
          <p:cNvPr id="14" name="תמונה 13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420888"/>
            <a:ext cx="1292374" cy="435101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5" name="תמונה 14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3284984"/>
            <a:ext cx="1185410" cy="337567"/>
          </a:xfrm>
          <a:prstGeom prst="rect">
            <a:avLst/>
          </a:prstGeom>
          <a:scene3d>
            <a:camera prst="orthographicFront">
              <a:rot lat="0" lon="0" rev="1500000"/>
            </a:camera>
            <a:lightRig rig="threePt" dir="t"/>
          </a:scene3d>
        </p:spPr>
      </p:pic>
      <p:pic>
        <p:nvPicPr>
          <p:cNvPr id="10" name="תמונה 9" descr="rn_1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  <p:pic>
        <p:nvPicPr>
          <p:cNvPr id="11" name="תמונה 10" descr="ulin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6165304"/>
            <a:ext cx="5772150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C -0.01111 -0.02245 -0.02205 -0.04444 -0.03021 -0.05393 C -0.03854 -0.06319 -0.0415 -0.0618 -0.04948 -0.05764 C -0.05747 -0.05347 -0.07379 -0.03287 -0.07865 -0.02801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-1.48148E-6 C -0.04618 0.02153 -0.09202 0.04306 -0.11007 0.05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2.22222E-6 C -3.88889E-6 -2.22222E-6 -0.13142 0.07616 -0.26163 0.153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799288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Technical information</a:t>
            </a:r>
          </a:p>
          <a:p>
            <a:pPr algn="l" rtl="0"/>
            <a:r>
              <a:rPr lang="en-US" b="1" dirty="0" smtClean="0"/>
              <a:t>Type</a:t>
            </a:r>
            <a:r>
              <a:rPr lang="en-US" dirty="0" smtClean="0"/>
              <a:t> Escort destroyer </a:t>
            </a:r>
          </a:p>
          <a:p>
            <a:pPr algn="l" rtl="0"/>
            <a:r>
              <a:rPr lang="en-US" b="1" dirty="0" smtClean="0"/>
              <a:t>Displacement</a:t>
            </a:r>
            <a:r>
              <a:rPr lang="en-US" dirty="0" smtClean="0"/>
              <a:t> 1050 BRT  </a:t>
            </a:r>
          </a:p>
          <a:p>
            <a:pPr algn="l" rtl="0"/>
            <a:r>
              <a:rPr lang="en-US" b="1" dirty="0" smtClean="0"/>
              <a:t>Length</a:t>
            </a:r>
            <a:r>
              <a:rPr lang="en-US" dirty="0" smtClean="0"/>
              <a:t> 85.3 m  </a:t>
            </a:r>
          </a:p>
          <a:p>
            <a:pPr algn="l" rtl="0"/>
            <a:r>
              <a:rPr lang="en-US" b="1" dirty="0" smtClean="0"/>
              <a:t>Complement</a:t>
            </a:r>
            <a:r>
              <a:rPr lang="en-US" dirty="0" smtClean="0"/>
              <a:t> 168 men  </a:t>
            </a:r>
          </a:p>
          <a:p>
            <a:pPr algn="l" rtl="0"/>
            <a:r>
              <a:rPr lang="en-US" b="1" dirty="0" smtClean="0"/>
              <a:t>Armament</a:t>
            </a:r>
            <a:r>
              <a:rPr lang="en-US" dirty="0" smtClean="0"/>
              <a:t>  4   4" AA guns (2x2)</a:t>
            </a:r>
            <a:br>
              <a:rPr lang="en-US" dirty="0" smtClean="0"/>
            </a:br>
            <a:r>
              <a:rPr lang="en-US" dirty="0" smtClean="0"/>
              <a:t>                      4   2pdr AA (1x4)</a:t>
            </a:r>
            <a:br>
              <a:rPr lang="en-US" dirty="0" smtClean="0"/>
            </a:br>
            <a:r>
              <a:rPr lang="en-US" dirty="0" smtClean="0"/>
              <a:t>                      3   20mm AA (3x1)</a:t>
            </a:r>
            <a:br>
              <a:rPr lang="en-US" dirty="0" smtClean="0"/>
            </a:br>
            <a:r>
              <a:rPr lang="en-US" dirty="0" smtClean="0"/>
              <a:t>                      2   21" torpedo tubes (1x2) </a:t>
            </a:r>
          </a:p>
          <a:p>
            <a:pPr algn="l" rtl="0"/>
            <a:r>
              <a:rPr lang="en-US" b="1" dirty="0" smtClean="0"/>
              <a:t>Max speed</a:t>
            </a:r>
            <a:r>
              <a:rPr lang="en-US" dirty="0" smtClean="0"/>
              <a:t> 29 knots  </a:t>
            </a:r>
          </a:p>
          <a:p>
            <a:pPr algn="l" rtl="0"/>
            <a:r>
              <a:rPr lang="en-US" b="1" dirty="0" smtClean="0"/>
              <a:t>Engines</a:t>
            </a:r>
            <a:r>
              <a:rPr lang="en-US" dirty="0" smtClean="0"/>
              <a:t> Geared turbines, 2 shafts  </a:t>
            </a:r>
          </a:p>
          <a:p>
            <a:pPr algn="l" rtl="0"/>
            <a:r>
              <a:rPr lang="en-US" b="1" dirty="0" smtClean="0"/>
              <a:t>Power</a:t>
            </a:r>
            <a:r>
              <a:rPr lang="en-US" dirty="0" smtClean="0"/>
              <a:t> 19000 HP  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797152"/>
            <a:ext cx="777686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Commands listed for HMS Haydon (L 75)</a:t>
            </a:r>
          </a:p>
          <a:p>
            <a:pPr algn="l" rtl="0"/>
            <a:r>
              <a:rPr lang="en-US" b="1" dirty="0" smtClean="0"/>
              <a:t>         Commander</a:t>
            </a:r>
            <a:r>
              <a:rPr lang="en-US" dirty="0" smtClean="0"/>
              <a:t>                                                             </a:t>
            </a:r>
            <a:r>
              <a:rPr lang="en-US" b="1" dirty="0" smtClean="0"/>
              <a:t>From</a:t>
            </a:r>
            <a:r>
              <a:rPr lang="en-US" dirty="0" smtClean="0"/>
              <a:t>            </a:t>
            </a:r>
            <a:r>
              <a:rPr lang="en-US" b="1" dirty="0" smtClean="0"/>
              <a:t>To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1   Lt. </a:t>
            </a:r>
            <a:r>
              <a:rPr lang="en-US" i="1" dirty="0" smtClean="0"/>
              <a:t>Roland </a:t>
            </a:r>
            <a:r>
              <a:rPr lang="en-US" i="1" dirty="0" err="1" smtClean="0"/>
              <a:t>Chisnell</a:t>
            </a:r>
            <a:r>
              <a:rPr lang="en-US" dirty="0" smtClean="0"/>
              <a:t> </a:t>
            </a:r>
            <a:r>
              <a:rPr lang="en-US" dirty="0" err="1" smtClean="0"/>
              <a:t>Watkin</a:t>
            </a:r>
            <a:r>
              <a:rPr lang="en-US" dirty="0" smtClean="0"/>
              <a:t>, RN                                20 Jul 1942     14 Jan 1944 </a:t>
            </a:r>
          </a:p>
          <a:p>
            <a:pPr algn="l" rtl="0"/>
            <a:r>
              <a:rPr lang="en-US" dirty="0" smtClean="0"/>
              <a:t>2   Lt. </a:t>
            </a:r>
            <a:r>
              <a:rPr lang="en-US" i="1" dirty="0" smtClean="0"/>
              <a:t>Richard George Ralph</a:t>
            </a:r>
            <a:r>
              <a:rPr lang="en-US" dirty="0" smtClean="0"/>
              <a:t> Clay, RN                          14 Jan 1944     Jun 1945 </a:t>
            </a:r>
          </a:p>
          <a:p>
            <a:pPr algn="l" rtl="0"/>
            <a:r>
              <a:rPr lang="en-US" dirty="0" smtClean="0"/>
              <a:t>3   Cdr. </a:t>
            </a:r>
            <a:r>
              <a:rPr lang="en-US" i="1" dirty="0" smtClean="0"/>
              <a:t>James </a:t>
            </a:r>
            <a:r>
              <a:rPr lang="en-US" i="1" dirty="0" err="1" smtClean="0"/>
              <a:t>Marjoribanks</a:t>
            </a:r>
            <a:r>
              <a:rPr lang="en-US" dirty="0" smtClean="0"/>
              <a:t> Rowland, DSO, RN          Jun 1945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548680"/>
            <a:ext cx="1800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Haydon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40152" y="1268760"/>
            <a:ext cx="2880320" cy="892552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Destroyer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b="1" dirty="0" err="1" smtClean="0"/>
              <a:t>Hms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Haydon</a:t>
            </a:r>
            <a:endParaRPr lang="he-IL" sz="2800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509120"/>
            <a:ext cx="4032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'תאודור הרצל'  </a:t>
            </a:r>
            <a:r>
              <a:rPr lang="he-IL" dirty="0" smtClean="0"/>
              <a:t>13.4.1947    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844824"/>
            <a:ext cx="36724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'ביריה' </a:t>
            </a:r>
            <a:r>
              <a:rPr lang="he-IL" dirty="0" smtClean="0"/>
              <a:t> 1.7.1946     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836712"/>
            <a:ext cx="4248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'ברל כצנלסון'  </a:t>
            </a:r>
            <a:r>
              <a:rPr lang="he-IL" dirty="0" smtClean="0"/>
              <a:t>22.11.1945    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5517232"/>
            <a:ext cx="4248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'מורדי הגטאות'  </a:t>
            </a:r>
            <a:r>
              <a:rPr lang="he-IL" dirty="0" smtClean="0"/>
              <a:t>24.5.1947     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3645024"/>
            <a:ext cx="32403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'מולדת'</a:t>
            </a:r>
            <a:r>
              <a:rPr lang="he-IL" dirty="0" smtClean="0"/>
              <a:t>  29.3.1947    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2" y="2852936"/>
            <a:ext cx="4248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'כנסת ישראל'  </a:t>
            </a:r>
            <a:r>
              <a:rPr lang="he-IL" dirty="0" smtClean="0"/>
              <a:t>25.11.1946    </a:t>
            </a:r>
            <a:endParaRPr lang="he-IL" dirty="0"/>
          </a:p>
        </p:txBody>
      </p:sp>
      <p:pic>
        <p:nvPicPr>
          <p:cNvPr id="19" name="תמונה 18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764704"/>
            <a:ext cx="1292374" cy="43510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0" name="תמונה 19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060848"/>
            <a:ext cx="1292374" cy="435101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</p:pic>
      <p:pic>
        <p:nvPicPr>
          <p:cNvPr id="21" name="תמונה 20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564904"/>
            <a:ext cx="1292374" cy="435101"/>
          </a:xfrm>
          <a:prstGeom prst="rect">
            <a:avLst/>
          </a:prstGeom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22" name="תמונה 21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636912"/>
            <a:ext cx="1185410" cy="337567"/>
          </a:xfrm>
          <a:prstGeom prst="rect">
            <a:avLst/>
          </a:prstGeom>
          <a:scene3d>
            <a:camera prst="orthographicFront">
              <a:rot lat="0" lon="0" rev="1500000"/>
            </a:camera>
            <a:lightRig rig="threePt" dir="t"/>
          </a:scene3d>
        </p:spPr>
      </p:pic>
      <p:pic>
        <p:nvPicPr>
          <p:cNvPr id="23" name="תמונה 22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3284984"/>
            <a:ext cx="1185410" cy="337567"/>
          </a:xfrm>
          <a:prstGeom prst="rect">
            <a:avLst/>
          </a:prstGeom>
          <a:scene3d>
            <a:camera prst="orthographicFront">
              <a:rot lat="0" lon="0" rev="1500000"/>
            </a:camera>
            <a:lightRig rig="threePt" dir="t"/>
          </a:scene3d>
        </p:spPr>
      </p:pic>
      <p:pic>
        <p:nvPicPr>
          <p:cNvPr id="24" name="תמונה 23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2204864"/>
            <a:ext cx="1292374" cy="435101"/>
          </a:xfrm>
          <a:prstGeom prst="rect">
            <a:avLst/>
          </a:prstGeom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25" name="תמונה 24" descr="uli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6165304"/>
            <a:ext cx="5772150" cy="238125"/>
          </a:xfrm>
          <a:prstGeom prst="rect">
            <a:avLst/>
          </a:prstGeom>
        </p:spPr>
      </p:pic>
      <p:pic>
        <p:nvPicPr>
          <p:cNvPr id="26" name="תמונה 25" descr="rn_1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C -0.0868 0.00393 -0.17239 0.00833 -0.20451 0.0101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C -0.06684 -0.01297 -0.13264 -0.02616 -0.15729 -0.031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C -0.06025 0.01273 -0.11945 0.02546 -0.1415 0.031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-1.38889E-6 2.22222E-6 -0.16684 0.06574 -0.33264 0.13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C -3.88889E-6 0.00023 -0.12743 0.08148 -0.25382 0.1645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C -0.07031 0.17639 -0.13958 0.35301 -0.16527 0.4303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hmshayd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612722" cy="5490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5949280"/>
            <a:ext cx="27363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Haydon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4" name="תמונה 3" descr="Hayd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04664"/>
            <a:ext cx="1690087" cy="2116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hmshayd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869" y="980727"/>
            <a:ext cx="8601611" cy="4919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5949280"/>
            <a:ext cx="27363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Haydon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144" y="980728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Destroyer</a:t>
            </a:r>
            <a:endParaRPr lang="he-IL" dirty="0"/>
          </a:p>
        </p:txBody>
      </p:sp>
      <p:pic>
        <p:nvPicPr>
          <p:cNvPr id="3" name="תמונה 2" descr="דגל הצי הבריטי 1900 - 19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584684"/>
            <a:ext cx="1463427" cy="7317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24128" y="548680"/>
            <a:ext cx="13681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Jervis</a:t>
            </a:r>
            <a:endParaRPr lang="he-IL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412776"/>
            <a:ext cx="792088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סוג: משחתת  </a:t>
            </a:r>
            <a:r>
              <a:rPr lang="en-US" dirty="0" smtClean="0"/>
              <a:t>Destroyer</a:t>
            </a:r>
            <a:r>
              <a:rPr lang="he-IL" dirty="0" smtClean="0"/>
              <a:t> </a:t>
            </a:r>
          </a:p>
          <a:p>
            <a:r>
              <a:rPr lang="he-IL" dirty="0" smtClean="0"/>
              <a:t>דגם:  </a:t>
            </a:r>
            <a:r>
              <a:rPr lang="en-US" dirty="0" smtClean="0"/>
              <a:t>J</a:t>
            </a:r>
            <a:r>
              <a:rPr lang="he-IL" dirty="0" smtClean="0"/>
              <a:t>          ( </a:t>
            </a:r>
            <a:r>
              <a:rPr lang="en-US" dirty="0" smtClean="0"/>
              <a:t>J class destroyer leader</a:t>
            </a:r>
            <a:r>
              <a:rPr lang="he-IL" dirty="0" smtClean="0"/>
              <a:t> ) </a:t>
            </a:r>
            <a:endParaRPr lang="en-US" dirty="0" smtClean="0"/>
          </a:p>
          <a:p>
            <a:r>
              <a:rPr lang="he-IL" dirty="0" smtClean="0"/>
              <a:t>דגל/ נס ( </a:t>
            </a:r>
            <a:r>
              <a:rPr lang="en-US" dirty="0" smtClean="0"/>
              <a:t>Pennant</a:t>
            </a:r>
            <a:r>
              <a:rPr lang="he-IL" dirty="0" smtClean="0"/>
              <a:t> ): </a:t>
            </a:r>
            <a:r>
              <a:rPr lang="en-US" dirty="0" smtClean="0"/>
              <a:t>F 00</a:t>
            </a:r>
            <a:r>
              <a:rPr lang="he-IL" dirty="0" smtClean="0"/>
              <a:t> </a:t>
            </a:r>
            <a:r>
              <a:rPr lang="en-US" dirty="0" smtClean="0"/>
              <a:t>G00 (1940-1946)           (1937-1940)</a:t>
            </a:r>
            <a:r>
              <a:rPr lang="he-IL" dirty="0" smtClean="0"/>
              <a:t> </a:t>
            </a:r>
            <a:endParaRPr lang="he-IL" b="1" dirty="0" smtClean="0"/>
          </a:p>
          <a:p>
            <a:pPr algn="r"/>
            <a:r>
              <a:rPr lang="he-IL" dirty="0" smtClean="0"/>
              <a:t>הוזמנה: 25 מרץ 1937</a:t>
            </a:r>
          </a:p>
          <a:p>
            <a:r>
              <a:rPr lang="he-IL" dirty="0" smtClean="0"/>
              <a:t>מספנות: </a:t>
            </a:r>
            <a:r>
              <a:rPr lang="en-US" dirty="0" smtClean="0"/>
              <a:t>Hawthorn Leslie &amp; Co. (</a:t>
            </a:r>
            <a:r>
              <a:rPr lang="en-US" dirty="0" err="1" smtClean="0"/>
              <a:t>Hebburn</a:t>
            </a:r>
            <a:r>
              <a:rPr lang="en-US" dirty="0" smtClean="0"/>
              <a:t>-on-Tyne, U.K.) </a:t>
            </a:r>
            <a:endParaRPr lang="he-IL" dirty="0" smtClean="0">
              <a:solidFill>
                <a:srgbClr val="FF0000"/>
              </a:solidFill>
            </a:endParaRPr>
          </a:p>
          <a:p>
            <a:r>
              <a:rPr lang="he-IL" dirty="0" smtClean="0"/>
              <a:t>השידרה הונחה</a:t>
            </a:r>
            <a:r>
              <a:rPr lang="he-IL" sz="1400" dirty="0" smtClean="0"/>
              <a:t>: </a:t>
            </a:r>
            <a:r>
              <a:rPr lang="he-IL" dirty="0" smtClean="0"/>
              <a:t>26 אוגוסט 1937. </a:t>
            </a:r>
          </a:p>
          <a:p>
            <a:r>
              <a:rPr lang="he-IL" dirty="0" smtClean="0"/>
              <a:t>הושקה: 9 ספטמבר 1938. </a:t>
            </a:r>
          </a:p>
          <a:p>
            <a:r>
              <a:rPr lang="he-IL" dirty="0" smtClean="0"/>
              <a:t>הבנייה הושלמה: 5 אוגוסט 1939. </a:t>
            </a:r>
          </a:p>
          <a:p>
            <a:r>
              <a:rPr lang="he-IL" dirty="0" smtClean="0"/>
              <a:t>מהירות:   36 קשרים ( 41 מיל לשעה ) 67 קמ"ש </a:t>
            </a:r>
          </a:p>
          <a:p>
            <a:r>
              <a:rPr lang="he-IL" dirty="0" smtClean="0"/>
              <a:t>צוות: 183 מלחים    </a:t>
            </a:r>
            <a:r>
              <a:rPr lang="he-IL" sz="1400" dirty="0" smtClean="0"/>
              <a:t>( 218  כשהיתה בתפקיד מוביל )</a:t>
            </a:r>
          </a:p>
        </p:txBody>
      </p:sp>
      <p:pic>
        <p:nvPicPr>
          <p:cNvPr id="6" name="תמונה 5" descr="rn_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4408" y="980728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13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 smtClean="0"/>
              <a:t>Displacement: 1,760 long tons (1,788 t) standard</a:t>
            </a:r>
            <a:br>
              <a:rPr lang="en-US" sz="1400" dirty="0" smtClean="0"/>
            </a:br>
            <a:r>
              <a:rPr lang="en-US" sz="1400" dirty="0" smtClean="0"/>
              <a:t>                           2,400 long tons (2,439 t) full </a:t>
            </a:r>
          </a:p>
          <a:p>
            <a:pPr algn="l" rtl="0"/>
            <a:r>
              <a:rPr lang="en-US" sz="1400" dirty="0" smtClean="0"/>
              <a:t>Length: 356 ft (109 m) o/a </a:t>
            </a:r>
          </a:p>
          <a:p>
            <a:pPr algn="l" rtl="0"/>
            <a:r>
              <a:rPr lang="en-US" sz="1400" dirty="0" smtClean="0"/>
              <a:t>Beam: 35 ft 8 in (10.87 m) </a:t>
            </a:r>
          </a:p>
          <a:p>
            <a:pPr algn="l" rtl="0"/>
            <a:r>
              <a:rPr lang="en-US" sz="1400" dirty="0" smtClean="0"/>
              <a:t>Draught: 9 ft (2.7 m) </a:t>
            </a:r>
          </a:p>
          <a:p>
            <a:pPr algn="l" rtl="0"/>
            <a:r>
              <a:rPr lang="en-US" sz="1400" dirty="0" smtClean="0"/>
              <a:t>Propulsion: 3 × Admiralty 3-drum boilers</a:t>
            </a:r>
            <a:br>
              <a:rPr lang="en-US" sz="1400" dirty="0" smtClean="0"/>
            </a:br>
            <a:r>
              <a:rPr lang="en-US" sz="1400" dirty="0" smtClean="0"/>
              <a:t>Steam turbines</a:t>
            </a:r>
            <a:br>
              <a:rPr lang="en-US" sz="1400" dirty="0" smtClean="0"/>
            </a:br>
            <a:r>
              <a:rPr lang="en-US" sz="1400" dirty="0" smtClean="0"/>
              <a:t>2 shafts</a:t>
            </a:r>
            <a:br>
              <a:rPr lang="en-US" sz="1400" dirty="0" smtClean="0"/>
            </a:br>
            <a:r>
              <a:rPr lang="en-US" sz="1400" dirty="0" smtClean="0"/>
              <a:t>40,000 hp (29,800 kW)</a:t>
            </a:r>
            <a:br>
              <a:rPr lang="en-US" sz="1400" dirty="0" smtClean="0"/>
            </a:br>
            <a:r>
              <a:rPr lang="en-US" sz="1400" dirty="0" smtClean="0"/>
              <a:t>484 tons fuel oil </a:t>
            </a:r>
          </a:p>
          <a:p>
            <a:pPr algn="l" rtl="0"/>
            <a:r>
              <a:rPr lang="en-US" sz="1400" dirty="0" smtClean="0"/>
              <a:t>Speed: 36 knots (41 mph; 67 km/h) </a:t>
            </a:r>
          </a:p>
          <a:p>
            <a:pPr algn="l" rtl="0"/>
            <a:r>
              <a:rPr lang="en-US" sz="1400" dirty="0" smtClean="0"/>
              <a:t>Range: 5,500 </a:t>
            </a:r>
            <a:r>
              <a:rPr lang="en-US" sz="1400" dirty="0" err="1" smtClean="0"/>
              <a:t>nmi</a:t>
            </a:r>
            <a:r>
              <a:rPr lang="en-US" sz="1400" dirty="0" smtClean="0"/>
              <a:t> (10,200 km) at 15 knots (17 mph; 28 km/h) </a:t>
            </a:r>
          </a:p>
          <a:p>
            <a:pPr algn="l" rtl="0"/>
            <a:r>
              <a:rPr lang="en-US" sz="1400" dirty="0" smtClean="0"/>
              <a:t>Complement: 183 (218 as leader) </a:t>
            </a:r>
          </a:p>
          <a:p>
            <a:pPr algn="l" rtl="0"/>
            <a:r>
              <a:rPr lang="en-US" sz="1400" dirty="0" smtClean="0"/>
              <a:t>Armament: </a:t>
            </a:r>
            <a:r>
              <a:rPr lang="en-US" sz="1400" i="1" dirty="0" smtClean="0"/>
              <a:t>As built: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                    • 4 × twin 4.7 in L/45 QF Mark XII, mounting CP Mk.XIX</a:t>
            </a:r>
            <a:br>
              <a:rPr lang="en-US" sz="1400" dirty="0" smtClean="0"/>
            </a:br>
            <a:r>
              <a:rPr lang="en-US" sz="1400" dirty="0" smtClean="0"/>
              <a:t>                     • 1 × quad 2 </a:t>
            </a:r>
            <a:r>
              <a:rPr lang="en-US" sz="1400" dirty="0" err="1" smtClean="0"/>
              <a:t>pdr</a:t>
            </a:r>
            <a:r>
              <a:rPr lang="en-US" sz="1400" dirty="0" smtClean="0"/>
              <a:t> "pom-pom" mount Mk.VII</a:t>
            </a:r>
            <a:br>
              <a:rPr lang="en-US" sz="1400" dirty="0" smtClean="0"/>
            </a:br>
            <a:r>
              <a:rPr lang="en-US" sz="1400" dirty="0" smtClean="0"/>
              <a:t>                     • 2 × quad Vickers .5 inch machine guns AA</a:t>
            </a:r>
            <a:br>
              <a:rPr lang="en-US" sz="1400" dirty="0" smtClean="0"/>
            </a:br>
            <a:r>
              <a:rPr lang="en-US" sz="1400" dirty="0" smtClean="0"/>
              <a:t>                     • 2 × pentad tubes for 21 in (533 mm) </a:t>
            </a:r>
            <a:r>
              <a:rPr lang="en-US" sz="1400" dirty="0" err="1" smtClean="0"/>
              <a:t>Mk.IX</a:t>
            </a:r>
            <a:r>
              <a:rPr lang="en-US" sz="1400" dirty="0" smtClean="0"/>
              <a:t> torpedoes</a:t>
            </a:r>
            <a:br>
              <a:rPr lang="en-US" sz="1400" dirty="0" smtClean="0"/>
            </a:br>
            <a:r>
              <a:rPr lang="en-US" sz="1400" dirty="0" smtClean="0"/>
              <a:t>       </a:t>
            </a:r>
            <a:r>
              <a:rPr lang="en-US" sz="1400" i="1" dirty="0" smtClean="0"/>
              <a:t>War modifications: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                    • 3 × twin 4.7 in L/45 QF Mk.XII, mounting CP Mk.XIX</a:t>
            </a:r>
            <a:br>
              <a:rPr lang="en-US" sz="1400" dirty="0" smtClean="0"/>
            </a:br>
            <a:r>
              <a:rPr lang="en-US" sz="1400" dirty="0" smtClean="0"/>
              <a:t>                     • 1 × single 4 in gun QF </a:t>
            </a:r>
            <a:r>
              <a:rPr lang="en-US" sz="1400" dirty="0" err="1" smtClean="0"/>
              <a:t>Mk.V</a:t>
            </a:r>
            <a:r>
              <a:rPr lang="en-US" sz="1400" dirty="0" smtClean="0"/>
              <a:t> on mounting HA Mk.III</a:t>
            </a:r>
            <a:br>
              <a:rPr lang="en-US" sz="1400" dirty="0" smtClean="0"/>
            </a:br>
            <a:r>
              <a:rPr lang="en-US" sz="1400" dirty="0" smtClean="0"/>
              <a:t>                     • 1 × quad 2 </a:t>
            </a:r>
            <a:r>
              <a:rPr lang="en-US" sz="1400" dirty="0" err="1" smtClean="0"/>
              <a:t>pdr</a:t>
            </a:r>
            <a:r>
              <a:rPr lang="en-US" sz="1400" dirty="0" smtClean="0"/>
              <a:t> "pom-pom" mount Mk.VII</a:t>
            </a:r>
            <a:br>
              <a:rPr lang="en-US" sz="1400" dirty="0" smtClean="0"/>
            </a:br>
            <a:r>
              <a:rPr lang="en-US" sz="1400" dirty="0" smtClean="0"/>
              <a:t>                     • Up to 4 × single and/or twin 20 mm </a:t>
            </a:r>
            <a:r>
              <a:rPr lang="en-US" sz="1400" dirty="0" err="1" smtClean="0"/>
              <a:t>Oerlikon</a:t>
            </a:r>
            <a:r>
              <a:rPr lang="en-US" sz="1400" dirty="0" smtClean="0"/>
              <a:t> guns</a:t>
            </a:r>
            <a:br>
              <a:rPr lang="en-US" sz="1400" dirty="0" smtClean="0"/>
            </a:br>
            <a:r>
              <a:rPr lang="en-US" sz="1400" dirty="0" smtClean="0"/>
              <a:t>                     • 1 × quad tubes for 21 in </a:t>
            </a:r>
            <a:r>
              <a:rPr lang="en-US" sz="1400" dirty="0" err="1" smtClean="0"/>
              <a:t>Mk.IX</a:t>
            </a:r>
            <a:r>
              <a:rPr lang="en-US" sz="1400" dirty="0" smtClean="0"/>
              <a:t> torpedoes             </a:t>
            </a:r>
            <a:endParaRPr lang="he-IL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724128" y="548680"/>
            <a:ext cx="13681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Jervis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48680"/>
            <a:ext cx="8784976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 </a:t>
            </a:r>
          </a:p>
          <a:p>
            <a:pPr algn="l" rtl="0"/>
            <a:r>
              <a:rPr lang="en-US" b="1" dirty="0" smtClean="0"/>
              <a:t>Commands listed for HMS Jervis (F 00)</a:t>
            </a:r>
          </a:p>
          <a:p>
            <a:pPr algn="l" rtl="0"/>
            <a:r>
              <a:rPr lang="en-US" dirty="0" smtClean="0"/>
              <a:t> </a:t>
            </a:r>
          </a:p>
          <a:p>
            <a:pPr algn="l" rtl="0"/>
            <a:r>
              <a:rPr lang="en-US" b="1" dirty="0" smtClean="0"/>
              <a:t>               Commander                                                               </a:t>
            </a:r>
            <a:r>
              <a:rPr lang="en-US" dirty="0" smtClean="0"/>
              <a:t> </a:t>
            </a:r>
            <a:r>
              <a:rPr lang="en-US" b="1" dirty="0" smtClean="0"/>
              <a:t>From</a:t>
            </a:r>
            <a:r>
              <a:rPr lang="en-US" dirty="0" smtClean="0"/>
              <a:t>                          </a:t>
            </a:r>
            <a:r>
              <a:rPr lang="en-US" b="1" dirty="0" smtClean="0"/>
              <a:t>To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1   Capt. </a:t>
            </a:r>
            <a:r>
              <a:rPr lang="en-US" i="1" dirty="0" smtClean="0"/>
              <a:t>Philip John</a:t>
            </a:r>
            <a:r>
              <a:rPr lang="en-US" dirty="0" smtClean="0"/>
              <a:t> Mack, RN 20                                              Mar 1939          16 May 1940 </a:t>
            </a:r>
          </a:p>
          <a:p>
            <a:pPr algn="l" rtl="0"/>
            <a:r>
              <a:rPr lang="en-US" dirty="0" smtClean="0"/>
              <a:t>2   </a:t>
            </a:r>
            <a:r>
              <a:rPr lang="en-US" dirty="0" err="1" smtClean="0"/>
              <a:t>Lt.Cdr</a:t>
            </a:r>
            <a:r>
              <a:rPr lang="en-US" dirty="0" smtClean="0"/>
              <a:t>. </a:t>
            </a:r>
            <a:r>
              <a:rPr lang="en-US" i="1" dirty="0" smtClean="0"/>
              <a:t>Anthony Frank</a:t>
            </a:r>
            <a:r>
              <a:rPr lang="en-US" dirty="0" smtClean="0"/>
              <a:t> </a:t>
            </a:r>
            <a:r>
              <a:rPr lang="en-US" dirty="0" err="1" smtClean="0"/>
              <a:t>Burnell</a:t>
            </a:r>
            <a:r>
              <a:rPr lang="en-US" dirty="0" smtClean="0"/>
              <a:t>-Nugent, DSC, RN                Jun 1940            15 Jul 1940 </a:t>
            </a:r>
          </a:p>
          <a:p>
            <a:pPr algn="l" rtl="0"/>
            <a:r>
              <a:rPr lang="en-US" dirty="0" smtClean="0"/>
              <a:t>3   Capt. </a:t>
            </a:r>
            <a:r>
              <a:rPr lang="en-US" i="1" dirty="0" smtClean="0"/>
              <a:t>Philip John</a:t>
            </a:r>
            <a:r>
              <a:rPr lang="en-US" dirty="0" smtClean="0"/>
              <a:t> Mack, DSO, RN                                          15 Jul 1940       15 Mar 1942 </a:t>
            </a:r>
          </a:p>
          <a:p>
            <a:pPr algn="l" rtl="0"/>
            <a:r>
              <a:rPr lang="en-US" dirty="0" smtClean="0"/>
              <a:t>4   Capt. </a:t>
            </a:r>
            <a:r>
              <a:rPr lang="en-US" i="1" dirty="0" smtClean="0"/>
              <a:t>Albert Lawrence</a:t>
            </a:r>
            <a:r>
              <a:rPr lang="en-US" dirty="0" smtClean="0"/>
              <a:t> Poland, DSO, DSC, RN                     15 Mar 1942      7 Jan 1943 </a:t>
            </a:r>
          </a:p>
          <a:p>
            <a:pPr algn="l" rtl="0"/>
            <a:r>
              <a:rPr lang="en-US" dirty="0" smtClean="0"/>
              <a:t>5   Capt. </a:t>
            </a:r>
            <a:r>
              <a:rPr lang="en-US" i="1" dirty="0" smtClean="0"/>
              <a:t>Anthony Follett</a:t>
            </a:r>
            <a:r>
              <a:rPr lang="en-US" dirty="0" smtClean="0"/>
              <a:t> </a:t>
            </a:r>
            <a:r>
              <a:rPr lang="en-US" dirty="0" err="1" smtClean="0"/>
              <a:t>Pugsley</a:t>
            </a:r>
            <a:r>
              <a:rPr lang="en-US" dirty="0" smtClean="0"/>
              <a:t>, RN                                         7 Jan 1943            Apr 1943 </a:t>
            </a:r>
          </a:p>
          <a:p>
            <a:pPr algn="l" rtl="0"/>
            <a:r>
              <a:rPr lang="en-US" dirty="0" smtClean="0"/>
              <a:t>6   Capt. </a:t>
            </a:r>
            <a:r>
              <a:rPr lang="en-US" i="1" dirty="0" smtClean="0"/>
              <a:t>John Stuart</a:t>
            </a:r>
            <a:r>
              <a:rPr lang="en-US" dirty="0" smtClean="0"/>
              <a:t> Crawford, DSO, RN                                    Apr 1943          16 Nov 1943 </a:t>
            </a:r>
          </a:p>
          <a:p>
            <a:pPr algn="l" rtl="0"/>
            <a:r>
              <a:rPr lang="en-US" dirty="0" smtClean="0"/>
              <a:t>7   Capt. </a:t>
            </a:r>
            <a:r>
              <a:rPr lang="en-US" i="1" dirty="0" smtClean="0"/>
              <a:t>Harold Pitcairn</a:t>
            </a:r>
            <a:r>
              <a:rPr lang="en-US" dirty="0" smtClean="0"/>
              <a:t> Henderson, RN                                   16 Nov 1943     25 Jan 1944 </a:t>
            </a:r>
          </a:p>
          <a:p>
            <a:pPr algn="l" rtl="0"/>
            <a:r>
              <a:rPr lang="en-US" dirty="0" smtClean="0"/>
              <a:t>8   </a:t>
            </a:r>
            <a:r>
              <a:rPr lang="en-US" dirty="0" err="1" smtClean="0"/>
              <a:t>Lt.Cdr</a:t>
            </a:r>
            <a:r>
              <a:rPr lang="en-US" dirty="0" smtClean="0"/>
              <a:t>. </a:t>
            </a:r>
            <a:r>
              <a:rPr lang="en-US" i="1" dirty="0" smtClean="0"/>
              <a:t>Roger Percival</a:t>
            </a:r>
            <a:r>
              <a:rPr lang="en-US" dirty="0" smtClean="0"/>
              <a:t> Hill, DSO, RN                                       25 Jan 1944      ca. Sep 44 </a:t>
            </a:r>
            <a:br>
              <a:rPr lang="en-US" dirty="0" smtClean="0"/>
            </a:br>
            <a:r>
              <a:rPr lang="en-US" dirty="0" smtClean="0"/>
              <a:t>9   Cdr. </a:t>
            </a:r>
            <a:r>
              <a:rPr lang="en-US" i="1" dirty="0" smtClean="0"/>
              <a:t>Godfrey</a:t>
            </a:r>
            <a:r>
              <a:rPr lang="en-US" dirty="0" smtClean="0"/>
              <a:t> </a:t>
            </a:r>
            <a:r>
              <a:rPr lang="en-US" dirty="0" err="1" smtClean="0"/>
              <a:t>Ransome</a:t>
            </a:r>
            <a:r>
              <a:rPr lang="en-US" dirty="0" smtClean="0"/>
              <a:t>, DSC, RN                                            1 Feb 1945              Sep 1945 </a:t>
            </a:r>
          </a:p>
          <a:p>
            <a:pPr algn="l" rtl="0"/>
            <a:r>
              <a:rPr lang="en-US" dirty="0" smtClean="0"/>
              <a:t>10   Cdr. </a:t>
            </a:r>
            <a:r>
              <a:rPr lang="en-US" i="1" dirty="0" smtClean="0"/>
              <a:t>David Hugh</a:t>
            </a:r>
            <a:r>
              <a:rPr lang="en-US" dirty="0" smtClean="0"/>
              <a:t> Maitland-</a:t>
            </a:r>
            <a:r>
              <a:rPr lang="en-US" dirty="0" err="1" smtClean="0"/>
              <a:t>Makgill</a:t>
            </a:r>
            <a:r>
              <a:rPr lang="en-US" dirty="0" smtClean="0"/>
              <a:t>-Crichton, DSO, DSC, RN    Sep 1945     mid 1946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60648"/>
            <a:ext cx="13681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Jervis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m pom on HMS Kelv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2857500" cy="20859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420888"/>
            <a:ext cx="259228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de-DE" sz="1400" dirty="0" smtClean="0"/>
              <a:t>QF 2 pdr Mark VIII ("pom-pom")</a:t>
            </a:r>
            <a:endParaRPr lang="he-IL" sz="1400" dirty="0"/>
          </a:p>
        </p:txBody>
      </p:sp>
      <p:pic>
        <p:nvPicPr>
          <p:cNvPr id="1028" name="Picture 4" descr="Vickers IW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0585" y="404664"/>
            <a:ext cx="2930559" cy="20162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1920" y="2492896"/>
            <a:ext cx="23762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 smtClean="0"/>
              <a:t>Vickers Medium Machine Gun</a:t>
            </a:r>
            <a:endParaRPr lang="he-IL" sz="1400" dirty="0"/>
          </a:p>
        </p:txBody>
      </p:sp>
      <p:pic>
        <p:nvPicPr>
          <p:cNvPr id="1030" name="Picture 6" descr="QF 4 inch Mk V naval gun WWII AWM P00444.155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924944"/>
            <a:ext cx="2505075" cy="32575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6165304"/>
            <a:ext cx="23762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 smtClean="0"/>
              <a:t>Ordnance QF 4 inch gun Mk V</a:t>
            </a:r>
            <a:endParaRPr lang="he-IL" sz="1400" dirty="0"/>
          </a:p>
        </p:txBody>
      </p:sp>
      <p:pic>
        <p:nvPicPr>
          <p:cNvPr id="1032" name="Picture 8" descr="20mm gu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996952"/>
            <a:ext cx="2857500" cy="19240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51920" y="4941168"/>
            <a:ext cx="194421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 err="1" smtClean="0"/>
              <a:t>Oerlikon</a:t>
            </a:r>
            <a:r>
              <a:rPr lang="en-US" sz="1400" dirty="0" smtClean="0"/>
              <a:t> 20 mm cannon</a:t>
            </a:r>
            <a:endParaRPr lang="he-IL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5517232"/>
            <a:ext cx="27363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דוגמאות לכלי נשק </a:t>
            </a:r>
          </a:p>
          <a:p>
            <a:r>
              <a:rPr lang="he-IL" dirty="0" smtClean="0"/>
              <a:t>שהיו על </a:t>
            </a:r>
            <a:r>
              <a:rPr lang="en-US" b="1" dirty="0" err="1" smtClean="0"/>
              <a:t>Hms</a:t>
            </a:r>
            <a:r>
              <a:rPr lang="en-US" b="1" dirty="0" smtClean="0"/>
              <a:t> </a:t>
            </a:r>
            <a:r>
              <a:rPr lang="en-US" b="1" i="1" dirty="0" smtClean="0"/>
              <a:t>Jervis</a:t>
            </a:r>
            <a:endParaRPr lang="he-IL" i="1" dirty="0" smtClean="0">
              <a:solidFill>
                <a:srgbClr val="FF0000"/>
              </a:solidFill>
            </a:endParaRP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2564904"/>
            <a:ext cx="2232248" cy="8925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Destroyer</a:t>
            </a:r>
          </a:p>
          <a:p>
            <a:pPr algn="ctr"/>
            <a:r>
              <a:rPr lang="en-US" sz="2800" b="1" i="1" dirty="0" err="1" smtClean="0"/>
              <a:t>Hms</a:t>
            </a:r>
            <a:r>
              <a:rPr lang="en-US" sz="2800" b="1" i="1" dirty="0" smtClean="0"/>
              <a:t> Jervis</a:t>
            </a:r>
            <a:endParaRPr lang="he-IL" sz="28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852936"/>
            <a:ext cx="38884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'מקס </a:t>
            </a:r>
            <a:r>
              <a:rPr lang="he-IL" b="1" dirty="0" err="1" smtClean="0">
                <a:latin typeface="Guttman Mantova-Decor" pitchFamily="2" charset="-79"/>
                <a:cs typeface="Guttman Mantova-Decor" pitchFamily="2" charset="-79"/>
              </a:rPr>
              <a:t>נורדאו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  </a:t>
            </a:r>
            <a:r>
              <a:rPr lang="he-IL" dirty="0" smtClean="0"/>
              <a:t>13.5.1947</a:t>
            </a:r>
            <a:endParaRPr lang="he-IL" dirty="0"/>
          </a:p>
        </p:txBody>
      </p:sp>
      <p:pic>
        <p:nvPicPr>
          <p:cNvPr id="4" name="תמונה 3" descr="uli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6165304"/>
            <a:ext cx="5772150" cy="238125"/>
          </a:xfrm>
          <a:prstGeom prst="rect">
            <a:avLst/>
          </a:prstGeom>
        </p:spPr>
      </p:pic>
      <p:pic>
        <p:nvPicPr>
          <p:cNvPr id="5" name="תמונה 4" descr="rn_1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6309320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Jervis</a:t>
            </a:r>
            <a:endParaRPr lang="he-IL" i="1" dirty="0">
              <a:solidFill>
                <a:srgbClr val="FF0000"/>
              </a:solidFill>
            </a:endParaRPr>
          </a:p>
        </p:txBody>
      </p:sp>
      <p:pic>
        <p:nvPicPr>
          <p:cNvPr id="4" name="תמונה 3" descr="HMS%20Jerv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92696"/>
            <a:ext cx="8840899" cy="5492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798px -HMS_Chivalrous_1946_IWM_FL_8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6" y="0"/>
            <a:ext cx="9136367" cy="6858000"/>
          </a:xfrm>
          <a:prstGeom prst="rect">
            <a:avLst/>
          </a:prstGeom>
        </p:spPr>
      </p:pic>
      <p:pic>
        <p:nvPicPr>
          <p:cNvPr id="4" name="תמונה 3" descr="crestchivalro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188640"/>
            <a:ext cx="1988298" cy="2628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476672"/>
            <a:ext cx="33123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HMS </a:t>
            </a:r>
            <a:r>
              <a:rPr lang="en-US" b="1" i="1" dirty="0" smtClean="0"/>
              <a:t>Chivalrous</a:t>
            </a:r>
            <a:r>
              <a:rPr lang="en-US" dirty="0" smtClean="0"/>
              <a:t>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hmsjervi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417749"/>
            <a:ext cx="5783520" cy="3162862"/>
          </a:xfrm>
          <a:prstGeom prst="rect">
            <a:avLst/>
          </a:prstGeom>
        </p:spPr>
      </p:pic>
      <p:pic>
        <p:nvPicPr>
          <p:cNvPr id="2" name="תמונה 1" descr="HMS Jervis, July 19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3" y="476672"/>
            <a:ext cx="5785795" cy="3312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149080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Jervis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mpl2021  July 19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284984"/>
            <a:ext cx="6062216" cy="3425152"/>
          </a:xfrm>
          <a:prstGeom prst="rect">
            <a:avLst/>
          </a:prstGeom>
        </p:spPr>
      </p:pic>
      <p:pic>
        <p:nvPicPr>
          <p:cNvPr id="4" name="תמונה 3" descr="mpl2022  HMS Jervis, July 19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0"/>
            <a:ext cx="6586587" cy="3729654"/>
          </a:xfrm>
          <a:prstGeom prst="rect">
            <a:avLst/>
          </a:prstGeom>
        </p:spPr>
      </p:pic>
      <p:pic>
        <p:nvPicPr>
          <p:cNvPr id="5" name="תמונה 4" descr="Jervi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2996952"/>
            <a:ext cx="1784226" cy="2234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936" y="5949280"/>
            <a:ext cx="1872208" cy="123111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1">
            <a:spAutoFit/>
          </a:bodyPr>
          <a:lstStyle/>
          <a:p>
            <a:r>
              <a:rPr lang="he-IL" sz="800" dirty="0" smtClean="0"/>
              <a:t>                          </a:t>
            </a:r>
            <a:endParaRPr lang="he-IL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09320"/>
            <a:ext cx="24482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Jervis</a:t>
            </a:r>
            <a:endParaRPr lang="he-IL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2708920"/>
            <a:ext cx="1656184" cy="12311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tIns="0" bIns="0" rtlCol="1">
            <a:spAutoFit/>
          </a:bodyPr>
          <a:lstStyle/>
          <a:p>
            <a:endParaRPr lang="he-I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jervis-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4178492" cy="2924944"/>
          </a:xfrm>
          <a:prstGeom prst="rect">
            <a:avLst/>
          </a:prstGeom>
        </p:spPr>
      </p:pic>
      <p:pic>
        <p:nvPicPr>
          <p:cNvPr id="4" name="תמונה 3" descr="jervis-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0"/>
            <a:ext cx="4572000" cy="2531745"/>
          </a:xfrm>
          <a:prstGeom prst="rect">
            <a:avLst/>
          </a:prstGeom>
        </p:spPr>
      </p:pic>
      <p:pic>
        <p:nvPicPr>
          <p:cNvPr id="5" name="תמונה 4" descr="jervis-0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2780928"/>
            <a:ext cx="4420376" cy="3320808"/>
          </a:xfrm>
          <a:prstGeom prst="rect">
            <a:avLst/>
          </a:prstGeom>
        </p:spPr>
      </p:pic>
      <p:pic>
        <p:nvPicPr>
          <p:cNvPr id="7" name="תמונה 6" descr="jervis-0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501008"/>
            <a:ext cx="4499992" cy="23512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6237312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דגם של </a:t>
            </a:r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Jervis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דגל הצי הבריטי 1900 - 19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584684"/>
            <a:ext cx="1463427" cy="7317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244408" y="980728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14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548680"/>
            <a:ext cx="16561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Moon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12776"/>
            <a:ext cx="889248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סוג: שולת מוקשים  </a:t>
            </a:r>
            <a:r>
              <a:rPr lang="en-US" b="1" dirty="0" smtClean="0"/>
              <a:t>Minesweeper</a:t>
            </a:r>
            <a:r>
              <a:rPr lang="he-IL" dirty="0" smtClean="0"/>
              <a:t> </a:t>
            </a:r>
          </a:p>
          <a:p>
            <a:r>
              <a:rPr lang="he-IL" dirty="0" smtClean="0"/>
              <a:t>דגם: </a:t>
            </a:r>
            <a:r>
              <a:rPr lang="en-US" b="1" dirty="0" err="1" smtClean="0"/>
              <a:t>Algerine</a:t>
            </a:r>
            <a:endParaRPr lang="en-US" dirty="0" smtClean="0"/>
          </a:p>
          <a:p>
            <a:r>
              <a:rPr lang="he-IL" dirty="0" smtClean="0"/>
              <a:t>דגל/ נס ( </a:t>
            </a:r>
            <a:r>
              <a:rPr lang="en-US" dirty="0" smtClean="0"/>
              <a:t>Pennant</a:t>
            </a:r>
            <a:r>
              <a:rPr lang="he-IL" dirty="0" smtClean="0"/>
              <a:t> ): </a:t>
            </a:r>
            <a:r>
              <a:rPr lang="en-US" dirty="0" smtClean="0"/>
              <a:t>J 329 </a:t>
            </a:r>
            <a:endParaRPr lang="he-IL" dirty="0" smtClean="0">
              <a:solidFill>
                <a:srgbClr val="FF0000"/>
              </a:solidFill>
            </a:endParaRPr>
          </a:p>
          <a:p>
            <a:r>
              <a:rPr lang="he-IL" dirty="0" smtClean="0"/>
              <a:t>ההזמנה לבנות אותה התבצעה ב- יולי 1942. </a:t>
            </a:r>
          </a:p>
          <a:p>
            <a:r>
              <a:rPr lang="he-IL" dirty="0" smtClean="0"/>
              <a:t>מספנות: </a:t>
            </a:r>
            <a:r>
              <a:rPr lang="en-US" dirty="0" err="1" smtClean="0"/>
              <a:t>Redfern</a:t>
            </a:r>
            <a:r>
              <a:rPr lang="en-US" dirty="0" smtClean="0"/>
              <a:t> Construction Ltd. (Toronto, Ontario, Canada) </a:t>
            </a:r>
            <a:endParaRPr lang="he-IL" dirty="0" smtClean="0">
              <a:solidFill>
                <a:srgbClr val="FF0000"/>
              </a:solidFill>
            </a:endParaRPr>
          </a:p>
          <a:p>
            <a:r>
              <a:rPr lang="he-IL" dirty="0" smtClean="0"/>
              <a:t>השידרה הונחה</a:t>
            </a:r>
            <a:r>
              <a:rPr lang="he-IL" sz="1400" dirty="0" smtClean="0"/>
              <a:t>: </a:t>
            </a:r>
            <a:r>
              <a:rPr lang="he-IL" dirty="0" smtClean="0"/>
              <a:t>23 מרץ 1943. </a:t>
            </a:r>
          </a:p>
          <a:p>
            <a:r>
              <a:rPr lang="he-IL" dirty="0" smtClean="0"/>
              <a:t>הושקה: 2 ספטמבר 1943.  ( כ- </a:t>
            </a:r>
            <a:r>
              <a:rPr lang="en-US" dirty="0" smtClean="0"/>
              <a:t>HMCS </a:t>
            </a:r>
            <a:r>
              <a:rPr lang="en-US" dirty="0" err="1" smtClean="0"/>
              <a:t>Mimico</a:t>
            </a:r>
            <a:r>
              <a:rPr lang="he-IL" dirty="0" smtClean="0"/>
              <a:t> )</a:t>
            </a:r>
          </a:p>
          <a:p>
            <a:r>
              <a:rPr lang="he-IL" dirty="0" smtClean="0"/>
              <a:t>הבנייה הושלמה: 6 יולי 1944.   </a:t>
            </a:r>
            <a:endParaRPr lang="he-IL" dirty="0"/>
          </a:p>
        </p:txBody>
      </p:sp>
      <p:pic>
        <p:nvPicPr>
          <p:cNvPr id="9" name="תמונה 8" descr="rn_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3789040"/>
            <a:ext cx="5616624" cy="24622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b="1" dirty="0" smtClean="0"/>
              <a:t>Technical information</a:t>
            </a:r>
          </a:p>
          <a:p>
            <a:pPr algn="l" rtl="0"/>
            <a:r>
              <a:rPr lang="en-US" sz="1400" b="1" dirty="0" smtClean="0"/>
              <a:t>Type</a:t>
            </a:r>
            <a:r>
              <a:rPr lang="en-US" sz="1400" dirty="0" smtClean="0"/>
              <a:t> Minesweeper </a:t>
            </a:r>
          </a:p>
          <a:p>
            <a:pPr algn="l" rtl="0"/>
            <a:r>
              <a:rPr lang="en-US" sz="1400" b="1" dirty="0" smtClean="0"/>
              <a:t>Displacement</a:t>
            </a:r>
            <a:r>
              <a:rPr lang="en-US" sz="1400" dirty="0" smtClean="0"/>
              <a:t> 850 BRT  </a:t>
            </a:r>
          </a:p>
          <a:p>
            <a:pPr algn="l" rtl="0"/>
            <a:r>
              <a:rPr lang="en-US" sz="1400" b="1" dirty="0" err="1" smtClean="0"/>
              <a:t>Tonage</a:t>
            </a:r>
            <a:r>
              <a:rPr lang="en-US" sz="1400" b="1" dirty="0" smtClean="0"/>
              <a:t>: </a:t>
            </a:r>
            <a:r>
              <a:rPr lang="en-US" sz="1400" dirty="0" smtClean="0"/>
              <a:t>1162 Ton</a:t>
            </a:r>
          </a:p>
          <a:p>
            <a:pPr algn="l" rtl="0"/>
            <a:r>
              <a:rPr lang="en-US" sz="1400" b="1" dirty="0" smtClean="0"/>
              <a:t>Length</a:t>
            </a:r>
            <a:r>
              <a:rPr lang="en-US" sz="1400" dirty="0" smtClean="0"/>
              <a:t> 225 feet      </a:t>
            </a:r>
            <a:r>
              <a:rPr lang="en-US" sz="1400" b="1" dirty="0" smtClean="0"/>
              <a:t>Beam</a:t>
            </a:r>
            <a:r>
              <a:rPr lang="en-US" sz="1400" dirty="0" smtClean="0"/>
              <a:t>: 35’ 6’’    Draught: 10’</a:t>
            </a:r>
          </a:p>
          <a:p>
            <a:pPr algn="l" rtl="0"/>
            <a:r>
              <a:rPr lang="en-US" sz="1400" b="1" dirty="0" smtClean="0"/>
              <a:t>Complement</a:t>
            </a:r>
            <a:r>
              <a:rPr lang="en-US" sz="1400" dirty="0" smtClean="0"/>
              <a:t> 85 men  </a:t>
            </a:r>
          </a:p>
          <a:p>
            <a:pPr algn="l" rtl="0"/>
            <a:r>
              <a:rPr lang="en-US" sz="1400" b="1" dirty="0" smtClean="0"/>
              <a:t>Armament</a:t>
            </a:r>
            <a:r>
              <a:rPr lang="en-US" sz="1400" dirty="0" smtClean="0"/>
              <a:t> 1  4" AA gun    ( 4” QF HA-LA MK V  )</a:t>
            </a:r>
            <a:br>
              <a:rPr lang="en-US" sz="1400" dirty="0" smtClean="0"/>
            </a:br>
            <a:r>
              <a:rPr lang="en-US" sz="1400" dirty="0" smtClean="0"/>
              <a:t>                     4  20mm guns (4x1)     (Single </a:t>
            </a:r>
            <a:r>
              <a:rPr lang="en-US" sz="1400" dirty="0" err="1" smtClean="0"/>
              <a:t>Oerlikon</a:t>
            </a:r>
            <a:r>
              <a:rPr lang="en-US" sz="1400" dirty="0" smtClean="0"/>
              <a:t>)</a:t>
            </a:r>
          </a:p>
          <a:p>
            <a:pPr algn="l" rtl="0"/>
            <a:r>
              <a:rPr lang="en-US" sz="1400" b="1" dirty="0" smtClean="0"/>
              <a:t>Max speed</a:t>
            </a:r>
            <a:r>
              <a:rPr lang="en-US" sz="1400" dirty="0" smtClean="0"/>
              <a:t> 16.5 knots </a:t>
            </a:r>
          </a:p>
          <a:p>
            <a:pPr algn="l" rtl="0"/>
            <a:r>
              <a:rPr lang="en-US" sz="1400" b="1" dirty="0" smtClean="0"/>
              <a:t>Engines</a:t>
            </a:r>
            <a:r>
              <a:rPr lang="en-US" sz="1400" dirty="0" smtClean="0"/>
              <a:t> Geared turbines, 2 shafts / Reciprocating (V.T.E.) engines, 2 shafts  </a:t>
            </a:r>
          </a:p>
          <a:p>
            <a:pPr algn="l" rtl="0"/>
            <a:r>
              <a:rPr lang="en-US" sz="1400" b="1" dirty="0" smtClean="0"/>
              <a:t>Power</a:t>
            </a:r>
            <a:r>
              <a:rPr lang="en-US" sz="1400" dirty="0" smtClean="0"/>
              <a:t> 2000 SHP / 2000 IHP </a:t>
            </a:r>
            <a:endParaRPr lang="he-I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692696"/>
            <a:ext cx="55446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340768"/>
            <a:ext cx="756084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Commands listed for HMS Moon (ii) (J 329)</a:t>
            </a:r>
          </a:p>
          <a:p>
            <a:pPr algn="l" rtl="0"/>
            <a:r>
              <a:rPr lang="en-US" dirty="0" smtClean="0"/>
              <a:t> </a:t>
            </a:r>
          </a:p>
          <a:p>
            <a:pPr algn="l" rtl="0"/>
            <a:r>
              <a:rPr lang="en-US" b="1" dirty="0" smtClean="0"/>
              <a:t>                Commander                                                        </a:t>
            </a:r>
            <a:r>
              <a:rPr lang="en-US" dirty="0" smtClean="0"/>
              <a:t> </a:t>
            </a:r>
            <a:r>
              <a:rPr lang="en-US" b="1" dirty="0" smtClean="0"/>
              <a:t>From</a:t>
            </a:r>
            <a:r>
              <a:rPr lang="en-US" dirty="0" smtClean="0"/>
              <a:t>                        </a:t>
            </a:r>
            <a:r>
              <a:rPr lang="en-US" b="1" dirty="0" smtClean="0"/>
              <a:t>To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1    A/</a:t>
            </a:r>
            <a:r>
              <a:rPr lang="en-US" dirty="0" err="1" smtClean="0"/>
              <a:t>Lt.Cdr</a:t>
            </a:r>
            <a:r>
              <a:rPr lang="en-US" dirty="0" smtClean="0"/>
              <a:t>. (retired) </a:t>
            </a:r>
            <a:r>
              <a:rPr lang="en-US" i="1" dirty="0" smtClean="0"/>
              <a:t>Edwin Tom</a:t>
            </a:r>
            <a:r>
              <a:rPr lang="en-US" dirty="0" smtClean="0"/>
              <a:t> </a:t>
            </a:r>
            <a:r>
              <a:rPr lang="en-US" dirty="0" err="1" smtClean="0"/>
              <a:t>Durrant</a:t>
            </a:r>
            <a:r>
              <a:rPr lang="en-US" dirty="0" smtClean="0"/>
              <a:t>, RNR          27 Sep 1944         Jan 1945 </a:t>
            </a:r>
          </a:p>
          <a:p>
            <a:pPr algn="l" rtl="0"/>
            <a:r>
              <a:rPr lang="en-US" dirty="0" smtClean="0"/>
              <a:t>2    Lt. </a:t>
            </a:r>
            <a:r>
              <a:rPr lang="en-US" i="1" dirty="0" smtClean="0"/>
              <a:t>John Bruce</a:t>
            </a:r>
            <a:r>
              <a:rPr lang="en-US" dirty="0" smtClean="0"/>
              <a:t> Lamb, DSC, RN                                    1 Jan 1945    19 Aug 1946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04664"/>
            <a:ext cx="16561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Moon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060848"/>
            <a:ext cx="4248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'ברכה </a:t>
            </a:r>
            <a:r>
              <a:rPr lang="he-IL" b="1" dirty="0" err="1" smtClean="0">
                <a:latin typeface="Guttman Mantova-Decor" pitchFamily="2" charset="-79"/>
                <a:cs typeface="Guttman Mantova-Decor" pitchFamily="2" charset="-79"/>
              </a:rPr>
              <a:t>פולד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   </a:t>
            </a:r>
            <a:r>
              <a:rPr lang="he-IL" dirty="0" smtClean="0"/>
              <a:t>20.10.1946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1844824"/>
            <a:ext cx="2880320" cy="892552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Minesweeper</a:t>
            </a:r>
          </a:p>
          <a:p>
            <a:pPr algn="ctr"/>
            <a:r>
              <a:rPr lang="en-US" sz="2800" b="1" dirty="0" err="1" smtClean="0"/>
              <a:t>Hms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Moon</a:t>
            </a:r>
            <a:endParaRPr lang="he-IL" sz="2800" dirty="0">
              <a:solidFill>
                <a:srgbClr val="FF0000"/>
              </a:solidFill>
            </a:endParaRPr>
          </a:p>
        </p:txBody>
      </p:sp>
      <p:pic>
        <p:nvPicPr>
          <p:cNvPr id="4" name="תמונה 3" descr="uli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6165304"/>
            <a:ext cx="5772150" cy="238125"/>
          </a:xfrm>
          <a:prstGeom prst="rect">
            <a:avLst/>
          </a:prstGeom>
        </p:spPr>
      </p:pic>
      <p:pic>
        <p:nvPicPr>
          <p:cNvPr id="5" name="תמונה 4" descr="rn_1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120410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" y="774700"/>
            <a:ext cx="9017000" cy="530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6165304"/>
            <a:ext cx="33123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HMS </a:t>
            </a:r>
            <a:r>
              <a:rPr lang="en-US" b="1" i="1" dirty="0" smtClean="0"/>
              <a:t>Chivalrous</a:t>
            </a:r>
            <a:r>
              <a:rPr lang="en-US" dirty="0" smtClean="0"/>
              <a:t>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CHIVALROUS_13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48356"/>
            <a:ext cx="7974141" cy="5007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6021288"/>
            <a:ext cx="33123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HMS </a:t>
            </a:r>
            <a:r>
              <a:rPr lang="en-US" b="1" i="1" dirty="0" smtClean="0"/>
              <a:t>Chivalrous</a:t>
            </a:r>
            <a:r>
              <a:rPr lang="en-US" dirty="0" smtClean="0"/>
              <a:t>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history_hm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8064895" cy="6112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6237312"/>
            <a:ext cx="33123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HMS </a:t>
            </a:r>
            <a:r>
              <a:rPr lang="en-US" b="1" i="1" dirty="0" smtClean="0"/>
              <a:t>Chivalrous</a:t>
            </a:r>
            <a:r>
              <a:rPr lang="en-US" dirty="0" smtClean="0"/>
              <a:t>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Untitled-1%20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22" y="1340768"/>
            <a:ext cx="9003157" cy="417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5805264"/>
            <a:ext cx="33123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HMS </a:t>
            </a:r>
            <a:r>
              <a:rPr lang="en-US" b="1" i="1" dirty="0" smtClean="0"/>
              <a:t>Chivalrous</a:t>
            </a:r>
            <a:r>
              <a:rPr lang="en-US" dirty="0" smtClean="0"/>
              <a:t>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דגל הצי הבריטי 1900 - 19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584684"/>
            <a:ext cx="1463427" cy="7317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8424" y="980728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9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548680"/>
            <a:ext cx="27363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err="1" smtClean="0"/>
              <a:t>Hms</a:t>
            </a:r>
            <a:r>
              <a:rPr lang="en-US" sz="2000" b="1" i="1" dirty="0" smtClean="0"/>
              <a:t> Childers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12776"/>
            <a:ext cx="889248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סוג: משחתת  </a:t>
            </a:r>
            <a:r>
              <a:rPr lang="en-US" dirty="0" smtClean="0"/>
              <a:t>Destroyer</a:t>
            </a:r>
            <a:r>
              <a:rPr lang="he-IL" dirty="0" smtClean="0"/>
              <a:t> </a:t>
            </a:r>
          </a:p>
          <a:p>
            <a:r>
              <a:rPr lang="he-IL" dirty="0" smtClean="0"/>
              <a:t>דגם: </a:t>
            </a:r>
            <a:r>
              <a:rPr lang="en-US" dirty="0" smtClean="0"/>
              <a:t>CH</a:t>
            </a:r>
          </a:p>
          <a:p>
            <a:r>
              <a:rPr lang="he-IL" dirty="0" smtClean="0"/>
              <a:t>דגל/ נס ( </a:t>
            </a:r>
            <a:r>
              <a:rPr lang="en-US" dirty="0" smtClean="0"/>
              <a:t>Pennant</a:t>
            </a:r>
            <a:r>
              <a:rPr lang="he-IL" dirty="0" smtClean="0"/>
              <a:t> ): </a:t>
            </a:r>
            <a:r>
              <a:rPr lang="en-US" dirty="0" smtClean="0"/>
              <a:t>R 91</a:t>
            </a:r>
            <a:r>
              <a:rPr lang="he-IL" dirty="0" smtClean="0"/>
              <a:t>  </a:t>
            </a:r>
          </a:p>
          <a:p>
            <a:r>
              <a:rPr lang="he-IL" dirty="0" smtClean="0"/>
              <a:t>מספנות: </a:t>
            </a:r>
            <a:r>
              <a:rPr lang="en-US" dirty="0" smtClean="0"/>
              <a:t>William Denny and Brothers, Dumbarton </a:t>
            </a:r>
          </a:p>
          <a:p>
            <a:r>
              <a:rPr lang="he-IL" dirty="0" smtClean="0"/>
              <a:t>השידרה הונחה</a:t>
            </a:r>
            <a:r>
              <a:rPr lang="he-IL" sz="1400" dirty="0" smtClean="0"/>
              <a:t>: </a:t>
            </a:r>
            <a:r>
              <a:rPr lang="he-IL" dirty="0" smtClean="0"/>
              <a:t> 27 נובמבר 1943. </a:t>
            </a:r>
          </a:p>
          <a:p>
            <a:r>
              <a:rPr lang="he-IL" dirty="0" smtClean="0"/>
              <a:t>הושקה: 27 פברואר 1945.  </a:t>
            </a:r>
          </a:p>
          <a:p>
            <a:r>
              <a:rPr lang="he-IL" dirty="0" smtClean="0"/>
              <a:t>הבנייה הושלמה (נכנסה לשירות): 19 דצמבר 1945.   </a:t>
            </a:r>
            <a:endParaRPr lang="he-IL" dirty="0"/>
          </a:p>
        </p:txBody>
      </p:sp>
      <p:pic>
        <p:nvPicPr>
          <p:cNvPr id="8" name="תמונה 7" descr="rn_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12708</TotalTime>
  <Words>883</Words>
  <Application>Microsoft Office PowerPoint</Application>
  <PresentationFormat>‫הצגה על המסך (4:3)</PresentationFormat>
  <Paragraphs>279</Paragraphs>
  <Slides>45</Slides>
  <Notes>45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45</vt:i4>
      </vt:variant>
    </vt:vector>
  </HeadingPairs>
  <TitlesOfParts>
    <vt:vector size="50" baseType="lpstr">
      <vt:lpstr>Arial</vt:lpstr>
      <vt:lpstr>Calibri</vt:lpstr>
      <vt:lpstr>Guttman Mantova-Decor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dbs</dc:creator>
  <cp:lastModifiedBy>דני</cp:lastModifiedBy>
  <cp:revision>2497</cp:revision>
  <dcterms:created xsi:type="dcterms:W3CDTF">2012-11-16T14:12:39Z</dcterms:created>
  <dcterms:modified xsi:type="dcterms:W3CDTF">2021-08-05T08:21:49Z</dcterms:modified>
  <cp:contentStatus/>
</cp:coreProperties>
</file>