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7" r:id="rId2"/>
    <p:sldId id="263" r:id="rId3"/>
    <p:sldId id="258" r:id="rId4"/>
    <p:sldId id="269" r:id="rId5"/>
    <p:sldId id="270" r:id="rId6"/>
    <p:sldId id="271" r:id="rId7"/>
    <p:sldId id="428" r:id="rId8"/>
    <p:sldId id="277" r:id="rId9"/>
    <p:sldId id="278" r:id="rId10"/>
    <p:sldId id="305" r:id="rId11"/>
    <p:sldId id="306" r:id="rId12"/>
    <p:sldId id="307" r:id="rId13"/>
    <p:sldId id="429" r:id="rId14"/>
    <p:sldId id="432" r:id="rId15"/>
    <p:sldId id="433" r:id="rId16"/>
    <p:sldId id="304" r:id="rId17"/>
    <p:sldId id="396" r:id="rId18"/>
    <p:sldId id="413" r:id="rId19"/>
    <p:sldId id="302" r:id="rId20"/>
    <p:sldId id="308" r:id="rId21"/>
    <p:sldId id="384" r:id="rId22"/>
    <p:sldId id="303" r:id="rId23"/>
    <p:sldId id="383" r:id="rId24"/>
    <p:sldId id="272" r:id="rId25"/>
    <p:sldId id="486" r:id="rId26"/>
    <p:sldId id="399" r:id="rId27"/>
    <p:sldId id="286" r:id="rId28"/>
    <p:sldId id="296" r:id="rId29"/>
    <p:sldId id="301" r:id="rId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32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8B08B0-FAC3-4D85-82E5-E667E89FCBC6}" type="datetimeFigureOut">
              <a:rPr lang="he-IL" smtClean="0"/>
              <a:pPr/>
              <a:t>כ"ו/אב/תשפ"א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FE92427-DEF9-486E-A2A0-5864EA465845}"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b="0" i="0" kern="1200" dirty="0" err="1" smtClean="0">
                <a:solidFill>
                  <a:schemeClr val="tx1"/>
                </a:solidFill>
                <a:latin typeface="+mn-lt"/>
                <a:ea typeface="+mn-ea"/>
                <a:cs typeface="+mn-cs"/>
              </a:rPr>
              <a:t>כיתים</a:t>
            </a:r>
            <a:r>
              <a:rPr lang="he-IL" sz="1200" b="0" i="0" kern="1200" smtClean="0">
                <a:solidFill>
                  <a:schemeClr val="tx1"/>
                </a:solidFill>
                <a:latin typeface="+mn-lt"/>
                <a:ea typeface="+mn-ea"/>
                <a:cs typeface="+mn-cs"/>
              </a:rPr>
              <a:t> </a:t>
            </a:r>
            <a:endParaRPr lang="he-IL"/>
          </a:p>
        </p:txBody>
      </p:sp>
      <p:sp>
        <p:nvSpPr>
          <p:cNvPr id="4" name="מציין מיקום של מספר שקופית 3"/>
          <p:cNvSpPr>
            <a:spLocks noGrp="1"/>
          </p:cNvSpPr>
          <p:nvPr>
            <p:ph type="sldNum" sz="quarter" idx="10"/>
          </p:nvPr>
        </p:nvSpPr>
        <p:spPr/>
        <p:txBody>
          <a:bodyPr/>
          <a:lstStyle/>
          <a:p>
            <a:fld id="{4FE92427-DEF9-486E-A2A0-5864EA465845}" type="slidenum">
              <a:rPr lang="he-IL" smtClean="0"/>
              <a:pPr/>
              <a:t>1</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Creech Jones</a:t>
            </a:r>
            <a:endParaRPr lang="he-IL" dirty="0"/>
          </a:p>
        </p:txBody>
      </p:sp>
      <p:sp>
        <p:nvSpPr>
          <p:cNvPr id="4" name="מציין מיקום של מספר שקופית 3"/>
          <p:cNvSpPr>
            <a:spLocks noGrp="1"/>
          </p:cNvSpPr>
          <p:nvPr>
            <p:ph type="sldNum" sz="quarter" idx="10"/>
          </p:nvPr>
        </p:nvSpPr>
        <p:spPr/>
        <p:txBody>
          <a:bodyPr/>
          <a:lstStyle/>
          <a:p>
            <a:fld id="{4FE92427-DEF9-486E-A2A0-5864EA465845}" type="slidenum">
              <a:rPr lang="he-IL" smtClean="0"/>
              <a:pPr/>
              <a:t>7</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smtClean="0"/>
              <a:t>36 km22 miles</a:t>
            </a:r>
            <a:endParaRPr lang="he-IL"/>
          </a:p>
        </p:txBody>
      </p:sp>
      <p:sp>
        <p:nvSpPr>
          <p:cNvPr id="4" name="מציין מיקום של מספר שקופית 3"/>
          <p:cNvSpPr>
            <a:spLocks noGrp="1"/>
          </p:cNvSpPr>
          <p:nvPr>
            <p:ph type="sldNum" sz="quarter" idx="10"/>
          </p:nvPr>
        </p:nvSpPr>
        <p:spPr/>
        <p:txBody>
          <a:bodyPr/>
          <a:lstStyle/>
          <a:p>
            <a:fld id="{4FE92427-DEF9-486E-A2A0-5864EA465845}" type="slidenum">
              <a:rPr lang="he-IL" smtClean="0"/>
              <a:pPr/>
              <a:t>26</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endParaRPr lang="he-IL" sz="1200" kern="120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B056DE1-2EF5-45D5-ABD8-058555FDEE45}" type="slidenum">
              <a:rPr lang="he-IL" smtClean="0"/>
              <a:pPr/>
              <a:t>27</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endParaRPr lang="he-IL" sz="1200" kern="120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B056DE1-2EF5-45D5-ABD8-058555FDEE45}" type="slidenum">
              <a:rPr lang="he-IL" smtClean="0"/>
              <a:pPr/>
              <a:t>28</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40A3049-4721-4CB3-8A35-62EA819886F7}"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lib.toldot.cet.ac.il/pages/printitem.asp?item=13264"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he.wikipedia.org/w/index.php?title=%D7%95%D7%99%D7%98%D7%A8%D7%95%D7%9C&amp;action=edit&amp;redlink=1"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he.wikipedia.org/wiki/26_%D7%91%D7%99%D7%95%D7%A0%D7%9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תמונה 5" descr="FL25435097 1.jpg"/>
          <p:cNvPicPr>
            <a:picLocks noChangeAspect="1"/>
          </p:cNvPicPr>
          <p:nvPr/>
        </p:nvPicPr>
        <p:blipFill>
          <a:blip r:embed="rId3" cstate="print">
            <a:grayscl/>
          </a:blip>
          <a:stretch>
            <a:fillRect/>
          </a:stretch>
        </p:blipFill>
        <p:spPr>
          <a:xfrm>
            <a:off x="0" y="404664"/>
            <a:ext cx="9119874" cy="6064716"/>
          </a:xfrm>
          <a:prstGeom prst="rect">
            <a:avLst/>
          </a:prstGeom>
        </p:spPr>
      </p:pic>
      <p:sp>
        <p:nvSpPr>
          <p:cNvPr id="2" name="TextBox 1"/>
          <p:cNvSpPr txBox="1"/>
          <p:nvPr/>
        </p:nvSpPr>
        <p:spPr>
          <a:xfrm>
            <a:off x="899592" y="620688"/>
            <a:ext cx="7200800" cy="3046988"/>
          </a:xfrm>
          <a:prstGeom prst="rect">
            <a:avLst/>
          </a:prstGeom>
          <a:noFill/>
        </p:spPr>
        <p:txBody>
          <a:bodyPr wrap="square" rtlCol="1">
            <a:spAutoFit/>
          </a:bodyPr>
          <a:lstStyle/>
          <a:p>
            <a:pPr algn="ctr"/>
            <a:r>
              <a:rPr lang="he-IL" sz="9600" dirty="0" smtClean="0">
                <a:solidFill>
                  <a:schemeClr val="accent6">
                    <a:lumMod val="75000"/>
                  </a:schemeClr>
                </a:solidFill>
                <a:effectLst>
                  <a:outerShdw blurRad="38100" dist="38100" dir="2700000" algn="tl">
                    <a:srgbClr val="000000">
                      <a:alpha val="43137"/>
                    </a:srgbClr>
                  </a:outerShdw>
                </a:effectLst>
                <a:cs typeface="+mj-cs"/>
              </a:rPr>
              <a:t>מחנות המעצר </a:t>
            </a:r>
          </a:p>
          <a:p>
            <a:pPr algn="ctr"/>
            <a:r>
              <a:rPr lang="he-IL" sz="9600" dirty="0" smtClean="0">
                <a:solidFill>
                  <a:schemeClr val="accent6">
                    <a:lumMod val="75000"/>
                  </a:schemeClr>
                </a:solidFill>
                <a:effectLst>
                  <a:outerShdw blurRad="38100" dist="38100" dir="2700000" algn="tl">
                    <a:srgbClr val="000000">
                      <a:alpha val="43137"/>
                    </a:srgbClr>
                  </a:outerShdw>
                </a:effectLst>
                <a:cs typeface="+mj-cs"/>
              </a:rPr>
              <a:t>בקפריסין</a:t>
            </a:r>
            <a:endParaRPr lang="he-IL" sz="9600" dirty="0">
              <a:solidFill>
                <a:schemeClr val="accent6">
                  <a:lumMod val="75000"/>
                </a:schemeClr>
              </a:solidFill>
              <a:effectLst>
                <a:outerShdw blurRad="38100" dist="38100" dir="2700000" algn="tl">
                  <a:srgbClr val="000000">
                    <a:alpha val="43137"/>
                  </a:srgbClr>
                </a:outerShdw>
              </a:effectLst>
              <a:cs typeface="+mj-cs"/>
            </a:endParaRPr>
          </a:p>
        </p:txBody>
      </p:sp>
      <p:sp>
        <p:nvSpPr>
          <p:cNvPr id="3" name="TextBox 2"/>
          <p:cNvSpPr txBox="1"/>
          <p:nvPr/>
        </p:nvSpPr>
        <p:spPr>
          <a:xfrm>
            <a:off x="2915816" y="3861048"/>
            <a:ext cx="3312368" cy="400110"/>
          </a:xfrm>
          <a:prstGeom prst="rect">
            <a:avLst/>
          </a:prstGeom>
          <a:noFill/>
        </p:spPr>
        <p:txBody>
          <a:bodyPr wrap="square" rtlCol="1">
            <a:spAutoFit/>
          </a:bodyPr>
          <a:lstStyle/>
          <a:p>
            <a:pPr algn="ctr"/>
            <a:r>
              <a:rPr lang="he-IL" b="1" dirty="0" smtClean="0">
                <a:solidFill>
                  <a:schemeClr val="accent6">
                    <a:lumMod val="75000"/>
                  </a:schemeClr>
                </a:solidFill>
              </a:rPr>
              <a:t> </a:t>
            </a:r>
            <a:r>
              <a:rPr lang="he-IL" sz="2000" b="1" dirty="0" smtClean="0">
                <a:solidFill>
                  <a:schemeClr val="accent6">
                    <a:lumMod val="75000"/>
                  </a:schemeClr>
                </a:solidFill>
              </a:rPr>
              <a:t>13.08.1946 - 11.2.1949  </a:t>
            </a:r>
            <a:endParaRPr lang="he-IL" sz="2000" b="1" dirty="0">
              <a:solidFill>
                <a:schemeClr val="accent6">
                  <a:lumMod val="75000"/>
                </a:schemeClr>
              </a:solidFill>
            </a:endParaRPr>
          </a:p>
        </p:txBody>
      </p:sp>
      <p:sp>
        <p:nvSpPr>
          <p:cNvPr id="4" name="TextBox 3"/>
          <p:cNvSpPr txBox="1"/>
          <p:nvPr/>
        </p:nvSpPr>
        <p:spPr>
          <a:xfrm>
            <a:off x="4499992" y="5373216"/>
            <a:ext cx="4320480" cy="1354217"/>
          </a:xfrm>
          <a:prstGeom prst="rect">
            <a:avLst/>
          </a:prstGeom>
          <a:noFill/>
        </p:spPr>
        <p:txBody>
          <a:bodyPr wrap="square" rtlCol="1">
            <a:spAutoFit/>
          </a:bodyPr>
          <a:lstStyle/>
          <a:p>
            <a:r>
              <a:rPr lang="he-IL" sz="5400" b="1" dirty="0" smtClean="0">
                <a:solidFill>
                  <a:schemeClr val="accent6">
                    <a:lumMod val="75000"/>
                  </a:schemeClr>
                </a:solidFill>
                <a:effectLst>
                  <a:outerShdw blurRad="38100" dist="38100" dir="2700000" algn="tl">
                    <a:srgbClr val="000000">
                      <a:alpha val="43137"/>
                    </a:srgbClr>
                  </a:outerShdw>
                </a:effectLst>
                <a:cs typeface="+mj-cs"/>
              </a:rPr>
              <a:t>ערך: דב בן-שי </a:t>
            </a:r>
            <a:r>
              <a:rPr lang="he-IL" sz="2800" b="1" dirty="0" smtClean="0">
                <a:solidFill>
                  <a:schemeClr val="accent6">
                    <a:lumMod val="75000"/>
                  </a:schemeClr>
                </a:solidFill>
                <a:effectLst>
                  <a:outerShdw blurRad="38100" dist="38100" dir="2700000" algn="tl">
                    <a:srgbClr val="000000">
                      <a:alpha val="43137"/>
                    </a:srgbClr>
                  </a:outerShdw>
                </a:effectLst>
                <a:cs typeface="+mj-cs"/>
              </a:rPr>
              <a:t>חלק א</a:t>
            </a:r>
            <a:endParaRPr lang="he-IL" sz="2800" b="1" dirty="0">
              <a:solidFill>
                <a:schemeClr val="accent6">
                  <a:lumMod val="75000"/>
                </a:schemeClr>
              </a:solidFill>
              <a:effectLst>
                <a:outerShdw blurRad="38100" dist="38100" dir="2700000" algn="tl">
                  <a:srgbClr val="000000">
                    <a:alpha val="43137"/>
                  </a:srgbClr>
                </a:outerShdw>
              </a:effectLst>
              <a:cs typeface="+mj-cs"/>
            </a:endParaRPr>
          </a:p>
        </p:txBody>
      </p:sp>
      <p:sp>
        <p:nvSpPr>
          <p:cNvPr id="5" name="מלבן 4"/>
          <p:cNvSpPr/>
          <p:nvPr/>
        </p:nvSpPr>
        <p:spPr>
          <a:xfrm>
            <a:off x="467544" y="4221088"/>
            <a:ext cx="2520280" cy="369332"/>
          </a:xfrm>
          <a:prstGeom prst="rect">
            <a:avLst/>
          </a:prstGeom>
        </p:spPr>
        <p:txBody>
          <a:bodyPr wrap="square">
            <a:spAutoFit/>
          </a:bodyPr>
          <a:lstStyle/>
          <a:p>
            <a:r>
              <a:rPr lang="en-US" dirty="0" smtClean="0">
                <a:solidFill>
                  <a:schemeClr val="accent6">
                    <a:lumMod val="75000"/>
                  </a:schemeClr>
                </a:solidFill>
              </a:rPr>
              <a:t>Cyprus Detention Camps</a:t>
            </a:r>
            <a:endParaRPr lang="he-IL" dirty="0">
              <a:solidFill>
                <a:schemeClr val="accent6">
                  <a:lumMod val="75000"/>
                </a:schemeClr>
              </a:solidFill>
            </a:endParaRPr>
          </a:p>
        </p:txBody>
      </p:sp>
      <p:sp>
        <p:nvSpPr>
          <p:cNvPr id="7" name="TextBox 6"/>
          <p:cNvSpPr txBox="1"/>
          <p:nvPr/>
        </p:nvSpPr>
        <p:spPr>
          <a:xfrm>
            <a:off x="755576" y="6021288"/>
            <a:ext cx="2376264" cy="338554"/>
          </a:xfrm>
          <a:prstGeom prst="rect">
            <a:avLst/>
          </a:prstGeom>
          <a:noFill/>
        </p:spPr>
        <p:txBody>
          <a:bodyPr wrap="square" rtlCol="1">
            <a:spAutoFit/>
          </a:bodyPr>
          <a:lstStyle/>
          <a:p>
            <a:r>
              <a:rPr lang="he-IL" sz="1600" b="1" dirty="0" smtClean="0">
                <a:solidFill>
                  <a:schemeClr val="accent6">
                    <a:lumMod val="75000"/>
                  </a:schemeClr>
                </a:solidFill>
              </a:rPr>
              <a:t>בצילום מחנה קיץ 61-62 </a:t>
            </a:r>
            <a:endParaRPr lang="he-IL" sz="16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9512" y="260648"/>
            <a:ext cx="8712968" cy="4832092"/>
          </a:xfrm>
          <a:prstGeom prst="rect">
            <a:avLst/>
          </a:prstGeom>
          <a:noFill/>
        </p:spPr>
        <p:txBody>
          <a:bodyPr wrap="square" rtlCol="1">
            <a:spAutoFit/>
          </a:bodyPr>
          <a:lstStyle/>
          <a:p>
            <a:r>
              <a:rPr lang="he-IL" b="1" u="sng" dirty="0" smtClean="0"/>
              <a:t>הספר הלבן הראשון</a:t>
            </a:r>
            <a:r>
              <a:rPr lang="he-IL" b="1" dirty="0" smtClean="0"/>
              <a:t>  ( </a:t>
            </a:r>
            <a:r>
              <a:rPr lang="he-IL" dirty="0" smtClean="0"/>
              <a:t>יוני 1922 </a:t>
            </a:r>
            <a:r>
              <a:rPr lang="he-IL" b="1" dirty="0" smtClean="0"/>
              <a:t>)</a:t>
            </a:r>
          </a:p>
          <a:p>
            <a:r>
              <a:rPr lang="he-IL" dirty="0" smtClean="0"/>
              <a:t/>
            </a:r>
            <a:br>
              <a:rPr lang="he-IL" dirty="0" smtClean="0"/>
            </a:br>
            <a:r>
              <a:rPr lang="he-IL" sz="1400" b="1" dirty="0" smtClean="0"/>
              <a:t>הספר הלבן הראשון</a:t>
            </a:r>
            <a:r>
              <a:rPr lang="he-IL" sz="1400" dirty="0" smtClean="0"/>
              <a:t> הוא ספר לבן שפורסם בחודש יוני 1922 על ידי שר המושבות של בריטניה, וינסטון צ'רצ'יל, ותיאר את הכוונות המדיניות של בריטניה בנוגע לעתידה של ארץ ישראל תחת שלטון המנדט הבריטי.</a:t>
            </a:r>
          </a:p>
          <a:p>
            <a:r>
              <a:rPr lang="he-IL" sz="1400" dirty="0" smtClean="0"/>
              <a:t>שמו של הספר נגזר מכינויו באנגלית: "White paper" - כינוי למסמך המוצג בפני הפרלמנט, לשם אישור המדיניות המפורטת בו. את התואר "ראשון" קנה לו הספר הלבן מפאת היותו הראשון מבין שלושה מסמכים אשר פורסמו בנושא.</a:t>
            </a:r>
          </a:p>
          <a:p>
            <a:r>
              <a:rPr lang="he-IL" sz="1400" dirty="0" smtClean="0"/>
              <a:t>בספר הלבן הראשון מובאות שלוש נקודות עיקריות:</a:t>
            </a:r>
          </a:p>
          <a:p>
            <a:r>
              <a:rPr lang="he-IL" sz="1400" dirty="0" smtClean="0"/>
              <a:t>*   בריטניה ממשיכה לתמוך בעקרונות הצהרת בלפור בדבר הקמת "בית לאומי" ליהודים בתחומי ארץ ישראל. צ'רצ'יל מדגיש בספר כי לראייתה של בריטניה היהודים נשארו בעלי זכות על הארץ וישוכנו בה "בזכות ולא בחסד". כדי לפייס את הערבים החרדים מיישום הצהרת בלפור הוסיף צ'רצ'יל כי זכותם כתושבי הארץ לא תיפגע וכי בכוונתו לקצוב את השטח בו יוקם הבית הלאומי היהודי לתחומים מוגבלים בארץ ישראל ולא על כלל שטחה.</a:t>
            </a:r>
          </a:p>
          <a:p>
            <a:r>
              <a:rPr lang="he-IL" sz="1400" dirty="0" smtClean="0"/>
              <a:t>*   בעקבות טענות ערביות על פגיעה בפרנסתם כתוצאה מהמוני העולים היהודיים לארץ, </a:t>
            </a:r>
            <a:r>
              <a:rPr lang="he-IL" sz="1600" b="1" dirty="0" smtClean="0"/>
              <a:t>קבע צ'רצ'יל כי </a:t>
            </a:r>
            <a:r>
              <a:rPr lang="he-IL" sz="1600" b="1" dirty="0" smtClean="0">
                <a:solidFill>
                  <a:srgbClr val="FF0000"/>
                </a:solidFill>
                <a:effectLst>
                  <a:outerShdw blurRad="38100" dist="38100" dir="2700000" algn="tl">
                    <a:srgbClr val="000000">
                      <a:alpha val="43137"/>
                    </a:srgbClr>
                  </a:outerShdw>
                </a:effectLst>
              </a:rPr>
              <a:t>העלייה היהודית לארץ ישראל תוגבל למכסה אותה תהיה מסוגלת הארץ לקלוט מבחינה כלכלית, מבלי שהדבר יהפך לעול על כתפי תושבי הארץ הקיימים.</a:t>
            </a:r>
          </a:p>
          <a:p>
            <a:pPr>
              <a:buFont typeface="Arial" pitchFamily="34" charset="0"/>
              <a:buChar char="•"/>
            </a:pPr>
            <a:r>
              <a:rPr lang="he-IL" sz="1400" dirty="0" smtClean="0"/>
              <a:t>ארץ ישראל המזרחית - עבר הירדן המזרחי, תופרד מארץ ישראל המערבית ותשמש </a:t>
            </a:r>
          </a:p>
          <a:p>
            <a:r>
              <a:rPr lang="he-IL" sz="1400" dirty="0" smtClean="0"/>
              <a:t>עתודה קרקעית לבית הלאומי של העם היהודי, תוקם בשטחו ממלכה ערבית אשר מלכה יהיה </a:t>
            </a:r>
          </a:p>
          <a:p>
            <a:r>
              <a:rPr lang="he-IL" sz="1400" dirty="0" smtClean="0"/>
              <a:t>עבדאללה. למעשה מדובר כאן על נסיגה בריטית ראשונה מכתב מנדט חבר הלאומים – </a:t>
            </a:r>
          </a:p>
          <a:p>
            <a:r>
              <a:rPr lang="he-IL" sz="1400" dirty="0" smtClean="0"/>
              <a:t>הגושפנקא הבינלאומית לשלטונה של בריטניה בארץ ישראל. צעדו זה של צ'רצ'יל בא בעקבות </a:t>
            </a:r>
          </a:p>
          <a:p>
            <a:r>
              <a:rPr lang="he-IL" sz="1400" dirty="0" smtClean="0"/>
              <a:t>הבטחתו לחוסיין בן עלי מנהיג ערביי חצי האי ערב ומלך </a:t>
            </a:r>
            <a:r>
              <a:rPr lang="he-IL" sz="1400" dirty="0" err="1" smtClean="0"/>
              <a:t>החיג'אז</a:t>
            </a:r>
            <a:r>
              <a:rPr lang="he-IL" sz="1400" dirty="0" smtClean="0"/>
              <a:t> בדבר מתן טריטוריה עצמאית </a:t>
            </a:r>
          </a:p>
          <a:p>
            <a:r>
              <a:rPr lang="he-IL" sz="1400" dirty="0" smtClean="0"/>
              <a:t>לבנו עבדאללה. גורם נוסף אשר תרם להחלטה היה רצונו של צ'רצ'יל לעצור את רעיון הקמת </a:t>
            </a:r>
          </a:p>
          <a:p>
            <a:r>
              <a:rPr lang="he-IL" sz="1400" dirty="0" smtClean="0"/>
              <a:t>"סוריה הגדולה" בעבר הירדן המזרחי על ידי קביעת עובדות בשטח.</a:t>
            </a:r>
            <a:endParaRPr lang="he-IL" sz="1400" dirty="0"/>
          </a:p>
        </p:txBody>
      </p:sp>
      <p:pic>
        <p:nvPicPr>
          <p:cNvPr id="4" name="תמונה 3" descr="2 הספר הלבן 1922.jpg"/>
          <p:cNvPicPr>
            <a:picLocks noChangeAspect="1"/>
          </p:cNvPicPr>
          <p:nvPr/>
        </p:nvPicPr>
        <p:blipFill>
          <a:blip r:embed="rId3" cstate="print"/>
          <a:stretch>
            <a:fillRect/>
          </a:stretch>
        </p:blipFill>
        <p:spPr>
          <a:xfrm>
            <a:off x="107504" y="3307562"/>
            <a:ext cx="2177606" cy="3433806"/>
          </a:xfrm>
          <a:prstGeom prst="rect">
            <a:avLst/>
          </a:prstGeom>
        </p:spPr>
      </p:pic>
      <p:sp>
        <p:nvSpPr>
          <p:cNvPr id="5" name="TextBox 4"/>
          <p:cNvSpPr txBox="1"/>
          <p:nvPr/>
        </p:nvSpPr>
        <p:spPr>
          <a:xfrm>
            <a:off x="2267744" y="6093296"/>
            <a:ext cx="1440160" cy="307777"/>
          </a:xfrm>
          <a:prstGeom prst="rect">
            <a:avLst/>
          </a:prstGeom>
          <a:noFill/>
        </p:spPr>
        <p:txBody>
          <a:bodyPr wrap="square" rtlCol="1">
            <a:spAutoFit/>
          </a:bodyPr>
          <a:lstStyle/>
          <a:p>
            <a:r>
              <a:rPr lang="he-IL" sz="1400" dirty="0" smtClean="0"/>
              <a:t>הספר הלבן 1922 </a:t>
            </a:r>
            <a:endParaRPr lang="he-IL" sz="1400" dirty="0"/>
          </a:p>
        </p:txBody>
      </p:sp>
      <p:pic>
        <p:nvPicPr>
          <p:cNvPr id="6" name="תמונה 5" descr="גירוש - חרפה.gif"/>
          <p:cNvPicPr>
            <a:picLocks noChangeAspect="1"/>
          </p:cNvPicPr>
          <p:nvPr/>
        </p:nvPicPr>
        <p:blipFill>
          <a:blip r:embed="rId4" cstate="print"/>
          <a:stretch>
            <a:fillRect/>
          </a:stretch>
        </p:blipFill>
        <p:spPr>
          <a:xfrm>
            <a:off x="7308304" y="5157192"/>
            <a:ext cx="1107035" cy="11262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332656"/>
            <a:ext cx="8892480" cy="4678204"/>
          </a:xfrm>
          <a:prstGeom prst="rect">
            <a:avLst/>
          </a:prstGeom>
          <a:noFill/>
        </p:spPr>
        <p:txBody>
          <a:bodyPr wrap="square" rtlCol="1">
            <a:spAutoFit/>
          </a:bodyPr>
          <a:lstStyle/>
          <a:p>
            <a:r>
              <a:rPr lang="he-IL" b="1" u="sng" dirty="0" smtClean="0"/>
              <a:t>הספר הלבן של </a:t>
            </a:r>
            <a:r>
              <a:rPr lang="he-IL" b="1" u="sng" dirty="0" err="1" smtClean="0"/>
              <a:t>פאספילד</a:t>
            </a:r>
            <a:r>
              <a:rPr lang="he-IL" b="1" u="sng" dirty="0" smtClean="0"/>
              <a:t>  </a:t>
            </a:r>
            <a:r>
              <a:rPr lang="he-IL" b="1" dirty="0" smtClean="0"/>
              <a:t>(</a:t>
            </a:r>
            <a:r>
              <a:rPr lang="he-IL" dirty="0" smtClean="0"/>
              <a:t>אוקטובר 1930</a:t>
            </a:r>
            <a:r>
              <a:rPr lang="he-IL" b="1" dirty="0" smtClean="0"/>
              <a:t> )</a:t>
            </a:r>
          </a:p>
          <a:p>
            <a:r>
              <a:rPr lang="he-IL" b="1" dirty="0" smtClean="0"/>
              <a:t> </a:t>
            </a:r>
          </a:p>
          <a:p>
            <a:r>
              <a:rPr lang="he-IL" sz="1400" dirty="0" smtClean="0"/>
              <a:t>המכונה גם </a:t>
            </a:r>
            <a:r>
              <a:rPr lang="he-IL" sz="1400" b="1" dirty="0" smtClean="0"/>
              <a:t>הספר הלבן השני</a:t>
            </a:r>
            <a:r>
              <a:rPr lang="he-IL" sz="1400" dirty="0" smtClean="0"/>
              <a:t>, הוא ספר לבן שפורסם בחודש אוקטובר 1930 בעקבות מסקנות ועדת </a:t>
            </a:r>
            <a:r>
              <a:rPr lang="he-IL" sz="1400" dirty="0" err="1" smtClean="0"/>
              <a:t>שו</a:t>
            </a:r>
            <a:r>
              <a:rPr lang="he-IL" sz="1400" dirty="0" smtClean="0"/>
              <a:t> וועדת סימפסון, שנגעו לגורמים שהובילו למאורעות תרפ"ט (1929).</a:t>
            </a:r>
          </a:p>
          <a:p>
            <a:r>
              <a:rPr lang="he-IL" sz="1400" dirty="0" smtClean="0"/>
              <a:t>סידני </a:t>
            </a:r>
            <a:r>
              <a:rPr lang="he-IL" sz="1400" dirty="0" err="1" smtClean="0"/>
              <a:t>וב</a:t>
            </a:r>
            <a:r>
              <a:rPr lang="he-IL" sz="1400" dirty="0" smtClean="0"/>
              <a:t>, הלורד </a:t>
            </a:r>
            <a:r>
              <a:rPr lang="he-IL" sz="1400" dirty="0" err="1" smtClean="0"/>
              <a:t>פאספילד</a:t>
            </a:r>
            <a:endParaRPr lang="he-IL" sz="1400" dirty="0" smtClean="0"/>
          </a:p>
          <a:p>
            <a:r>
              <a:rPr lang="he-IL" sz="1400" dirty="0" smtClean="0"/>
              <a:t>הספר נקרא על שם שר המושבות הבריטי באותה תקופה הלורד </a:t>
            </a:r>
            <a:r>
              <a:rPr lang="he-IL" sz="1400" dirty="0" err="1" smtClean="0"/>
              <a:t>פאספילד</a:t>
            </a:r>
            <a:r>
              <a:rPr lang="he-IL" sz="1400" dirty="0" smtClean="0"/>
              <a:t> (סידני </a:t>
            </a:r>
            <a:r>
              <a:rPr lang="he-IL" sz="1400" dirty="0" err="1" smtClean="0"/>
              <a:t>וב</a:t>
            </a:r>
            <a:r>
              <a:rPr lang="he-IL" sz="1400" dirty="0" smtClean="0"/>
              <a:t>) ועסק במספר תחומים:</a:t>
            </a:r>
          </a:p>
          <a:p>
            <a:r>
              <a:rPr lang="he-IL" sz="1400" dirty="0" smtClean="0"/>
              <a:t>בתחום הקרקעות נאמר שלא נשארו קרקעות עודפות בארץ וניתן למכור קרקעות ליהודים רק במקרים שלא תהיה פגיעה בערבים, ובהתאם לתוכניות המנדט הבריטי.</a:t>
            </a:r>
          </a:p>
          <a:p>
            <a:r>
              <a:rPr lang="he-IL" sz="1400" dirty="0" smtClean="0"/>
              <a:t>בתחום העלייה והתעסוקה, </a:t>
            </a:r>
            <a:r>
              <a:rPr lang="he-IL" sz="1600" b="1" dirty="0" smtClean="0">
                <a:solidFill>
                  <a:srgbClr val="FF0000"/>
                </a:solidFill>
                <a:effectLst>
                  <a:outerShdw blurRad="38100" dist="38100" dir="2700000" algn="tl">
                    <a:srgbClr val="000000">
                      <a:alpha val="43137"/>
                    </a:srgbClr>
                  </a:outerShdw>
                </a:effectLst>
              </a:rPr>
              <a:t>העלייה תוגבל בהתאם ליכולת הקליטה הכלכלית ובהתחשב במצב התעסוקה ברחוב הערבי, כל עוד קיימת אבטלה ברחוב הערבי לא יוכלו עולים חדשים לעלות. חובת בריטניה לצמצם את העלייה היהודית לארץ ישראל.</a:t>
            </a:r>
            <a:endParaRPr lang="he-IL" sz="1400" b="1" dirty="0" smtClean="0">
              <a:solidFill>
                <a:srgbClr val="FF0000"/>
              </a:solidFill>
              <a:effectLst>
                <a:outerShdw blurRad="38100" dist="38100" dir="2700000" algn="tl">
                  <a:srgbClr val="000000">
                    <a:alpha val="43137"/>
                  </a:srgbClr>
                </a:outerShdw>
              </a:effectLst>
            </a:endParaRPr>
          </a:p>
          <a:p>
            <a:r>
              <a:rPr lang="he-IL" sz="1400" dirty="0" smtClean="0"/>
              <a:t>בספר נאמר שישנה התחייבות כפולה לערבים וליהודים ולכן מומלץ להקים "מועצה מחוקקת", שתשקף את האינטרסים של כל צד.</a:t>
            </a:r>
          </a:p>
          <a:p>
            <a:r>
              <a:rPr lang="he-IL" sz="1400" dirty="0" smtClean="0"/>
              <a:t>הספר הלבן השני היווה נסיגה ממדיניות בריטניה. הייתה בו התחייבות כפולה המנוגדת להצהרת בלפור בדבר הקמת בית לאומי לעם היהודי בארץ ישראל. כמו כן, היה בו יתרון לרוב הערבי, ובנוסף הוא העמיד את היהודים והערבים על בסיס שווה, למרות שהערבים היו רוב. בהצהרת בלפור ובכתב המנדט היו התחייבויות לבניית בית לאומי לעם היהודי; אך בספר הלבן השני לא הוזכר העם היהודי, אלא רק היישוב בארץ ישראל. בכתב המנדט לא מוזכרים מוסדות יצוג לערבים, ואילו בספר הלבן מדובר על מועצה מחוקקת, בה סביר שיהיה רוב ערבי. בספר הלבן ישנה הגבלות על התיישבות יהודית בארץ ועל עלייה של יהודים לארץ ישראל, בניגוד לכתב המנדט שעודד עלייה והתיישבות יהודית צפופה. אין ספק</a:t>
            </a:r>
          </a:p>
          <a:p>
            <a:r>
              <a:rPr lang="he-IL" sz="1400" dirty="0" smtClean="0"/>
              <a:t> שבאמצעות הקמת מועצה מחוקקת יוכלו הערבים להקפיא את בניין הבית הלאומי היהודי </a:t>
            </a:r>
          </a:p>
          <a:p>
            <a:r>
              <a:rPr lang="he-IL" sz="1400" dirty="0" smtClean="0"/>
              <a:t>תוך נסיגה כמעט מוחלטת של בריטניה </a:t>
            </a:r>
            <a:r>
              <a:rPr lang="he-IL" sz="1400" dirty="0" err="1" smtClean="0"/>
              <a:t>מהתחייבותיה</a:t>
            </a:r>
            <a:r>
              <a:rPr lang="he-IL" sz="1400" dirty="0" smtClean="0"/>
              <a:t> בהצהרת בלפור ובכתב המנדט. </a:t>
            </a:r>
            <a:r>
              <a:rPr lang="he-IL" b="1" dirty="0" smtClean="0"/>
              <a:t> </a:t>
            </a:r>
            <a:endParaRPr lang="he-IL" dirty="0"/>
          </a:p>
        </p:txBody>
      </p:sp>
      <p:pic>
        <p:nvPicPr>
          <p:cNvPr id="1026" name="Picture 2" descr="http://www.amalnet.k12.il/meida/history/gifs/hist1219.jpg"/>
          <p:cNvPicPr>
            <a:picLocks noChangeAspect="1" noChangeArrowheads="1"/>
          </p:cNvPicPr>
          <p:nvPr/>
        </p:nvPicPr>
        <p:blipFill>
          <a:blip r:embed="rId3" cstate="print"/>
          <a:srcRect/>
          <a:stretch>
            <a:fillRect/>
          </a:stretch>
        </p:blipFill>
        <p:spPr bwMode="auto">
          <a:xfrm>
            <a:off x="251520" y="4454700"/>
            <a:ext cx="1440160" cy="2259284"/>
          </a:xfrm>
          <a:prstGeom prst="rect">
            <a:avLst/>
          </a:prstGeom>
          <a:noFill/>
        </p:spPr>
      </p:pic>
      <p:sp>
        <p:nvSpPr>
          <p:cNvPr id="4" name="TextBox 3"/>
          <p:cNvSpPr txBox="1"/>
          <p:nvPr/>
        </p:nvSpPr>
        <p:spPr>
          <a:xfrm>
            <a:off x="1907704" y="6309320"/>
            <a:ext cx="3240360" cy="276999"/>
          </a:xfrm>
          <a:prstGeom prst="rect">
            <a:avLst/>
          </a:prstGeom>
          <a:noFill/>
        </p:spPr>
        <p:txBody>
          <a:bodyPr wrap="square" rtlCol="1">
            <a:spAutoFit/>
          </a:bodyPr>
          <a:lstStyle/>
          <a:p>
            <a:r>
              <a:rPr lang="he-IL" sz="1200" dirty="0" smtClean="0"/>
              <a:t>כריכתו של הספר הלבן של </a:t>
            </a:r>
            <a:r>
              <a:rPr lang="he-IL" sz="1200" dirty="0" err="1" smtClean="0"/>
              <a:t>פאספילד</a:t>
            </a:r>
            <a:r>
              <a:rPr lang="he-IL" sz="1200" dirty="0" smtClean="0"/>
              <a:t> אוקטובר 1930</a:t>
            </a:r>
            <a:endParaRPr lang="he-IL" sz="1200" dirty="0"/>
          </a:p>
        </p:txBody>
      </p:sp>
      <p:pic>
        <p:nvPicPr>
          <p:cNvPr id="5" name="תמונה 4" descr="הנוער העברי יגולל את חרפת הגירוש.gif"/>
          <p:cNvPicPr>
            <a:picLocks noChangeAspect="1"/>
          </p:cNvPicPr>
          <p:nvPr/>
        </p:nvPicPr>
        <p:blipFill>
          <a:blip r:embed="rId4" cstate="print"/>
          <a:stretch>
            <a:fillRect/>
          </a:stretch>
        </p:blipFill>
        <p:spPr>
          <a:xfrm>
            <a:off x="6948264" y="5445224"/>
            <a:ext cx="1606096" cy="10821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9512" y="332656"/>
            <a:ext cx="8712968" cy="4647426"/>
          </a:xfrm>
          <a:prstGeom prst="rect">
            <a:avLst/>
          </a:prstGeom>
          <a:noFill/>
        </p:spPr>
        <p:txBody>
          <a:bodyPr wrap="square" rtlCol="1">
            <a:spAutoFit/>
          </a:bodyPr>
          <a:lstStyle/>
          <a:p>
            <a:r>
              <a:rPr lang="he-IL" b="1" u="sng" dirty="0" smtClean="0"/>
              <a:t>הספר הלבן  </a:t>
            </a:r>
            <a:r>
              <a:rPr lang="he-IL" b="1" dirty="0" smtClean="0"/>
              <a:t>( </a:t>
            </a:r>
            <a:r>
              <a:rPr lang="he-IL" dirty="0" smtClean="0"/>
              <a:t>1939 </a:t>
            </a:r>
            <a:r>
              <a:rPr lang="he-IL" b="1" dirty="0" smtClean="0"/>
              <a:t>)</a:t>
            </a:r>
            <a:r>
              <a:rPr lang="en-US" b="1" dirty="0" smtClean="0"/>
              <a:t>   </a:t>
            </a:r>
          </a:p>
          <a:p>
            <a:r>
              <a:rPr lang="he-IL" b="1" dirty="0" smtClean="0"/>
              <a:t> </a:t>
            </a:r>
          </a:p>
          <a:p>
            <a:r>
              <a:rPr lang="he-IL" sz="1400" b="1" dirty="0" smtClean="0"/>
              <a:t>הספר הלבן של 1939</a:t>
            </a:r>
            <a:r>
              <a:rPr lang="he-IL" sz="1400" dirty="0" smtClean="0"/>
              <a:t>, הידוע גם בכינויים </a:t>
            </a:r>
            <a:r>
              <a:rPr lang="he-IL" sz="1400" b="1" dirty="0" smtClean="0"/>
              <a:t>ספר המעל</a:t>
            </a:r>
            <a:r>
              <a:rPr lang="he-IL" sz="1400" dirty="0" smtClean="0"/>
              <a:t>, </a:t>
            </a:r>
            <a:r>
              <a:rPr lang="he-IL" sz="1400" b="1" dirty="0" smtClean="0"/>
              <a:t>הספר הלבן של מקדונלד</a:t>
            </a:r>
            <a:r>
              <a:rPr lang="he-IL" sz="1400" dirty="0" smtClean="0"/>
              <a:t>, </a:t>
            </a:r>
            <a:r>
              <a:rPr lang="he-IL" sz="1400" b="1" dirty="0" smtClean="0"/>
              <a:t>הספר הלבן השלישי</a:t>
            </a:r>
            <a:r>
              <a:rPr lang="he-IL" sz="1400" dirty="0" smtClean="0"/>
              <a:t> או </a:t>
            </a:r>
            <a:r>
              <a:rPr lang="he-IL" sz="1400" b="1" dirty="0" smtClean="0"/>
              <a:t>הספר השחור</a:t>
            </a:r>
            <a:r>
              <a:rPr lang="he-IL" sz="1400" dirty="0" smtClean="0"/>
              <a:t>, הוא קובץ תקנות שפורסם על ידי ממשלת בריטניה מתוקף המנדט הבריטי בארץ ישראל ב- 17 במאי 1939. ספר זה היה השלישי במספר, וקדמו לו הספר הלבן הראשון שפורסם על ידי וינסטון צ'רצ'יל בשנת 1922, והספר הלבן של </a:t>
            </a:r>
            <a:r>
              <a:rPr lang="he-IL" sz="1400" dirty="0" err="1" smtClean="0"/>
              <a:t>פאספילד</a:t>
            </a:r>
            <a:r>
              <a:rPr lang="he-IL" sz="1400" dirty="0" smtClean="0"/>
              <a:t> משנת 1930.</a:t>
            </a:r>
          </a:p>
          <a:p>
            <a:r>
              <a:rPr lang="he-IL" sz="1400" dirty="0" smtClean="0"/>
              <a:t>הספר הלבן של מקדונלד פורסם ב- 17במאי 1939, בעקבות כישלון ועידת השולחן העגול ועל רקע המשך מאורעות תרצ"ו -תרצ"ט. הספר נקרא על שם מלקולם מקדונלד, שר המושבות הבריטי באותה עת. </a:t>
            </a:r>
          </a:p>
          <a:p>
            <a:endParaRPr lang="he-IL" sz="1400" dirty="0" smtClean="0"/>
          </a:p>
          <a:p>
            <a:r>
              <a:rPr lang="he-IL" sz="1400" dirty="0" smtClean="0"/>
              <a:t>עיקרי "הספר הלבן" היו:</a:t>
            </a:r>
          </a:p>
          <a:p>
            <a:r>
              <a:rPr lang="he-IL" sz="1400" dirty="0" smtClean="0"/>
              <a:t>ארץ ישראל לא יכולה להיות שייכת לערבים או ליהודים.</a:t>
            </a:r>
          </a:p>
          <a:p>
            <a:r>
              <a:rPr lang="he-IL" sz="1400" dirty="0" smtClean="0"/>
              <a:t>בשטחי ארץ ישראל המנדטורית תוקם תוך עשר שנים מפרסום הספר, מדינה דו-לאומית שתהיה שייכת לתושבי הארץ הערבים והיהודים כאחד.</a:t>
            </a:r>
          </a:p>
          <a:p>
            <a:r>
              <a:rPr lang="he-IL" sz="1600" b="1" dirty="0" smtClean="0">
                <a:solidFill>
                  <a:srgbClr val="FF0000"/>
                </a:solidFill>
                <a:effectLst>
                  <a:outerShdw blurRad="38100" dist="38100" dir="2700000" algn="tl">
                    <a:srgbClr val="000000">
                      <a:alpha val="43137"/>
                    </a:srgbClr>
                  </a:outerShdw>
                </a:effectLst>
              </a:rPr>
              <a:t>מכסת העלייה היהודית בחמש השנים הקרובות תעמוד על סך 75,000 נפש (וגם זאת מתוך התחשבות במצב היהודים באירופה). בגל ראשון יוכלו לעלות 25 אלף יהודים (כדי לעזור מיידית ליהודים מאירופה), ובמשך 5 שנים יורשו לעלות עשרת אלפים יהודים כל שנה, סך הכול 75 אלף. מעבר למכסה זו העלייה תותנה בהסכמת הערבים.</a:t>
            </a:r>
          </a:p>
          <a:p>
            <a:r>
              <a:rPr lang="he-IL" sz="1400" dirty="0" smtClean="0"/>
              <a:t>תוגבל רכישת קרקעות על ידי יהודים (עד 95% משטח ארץ ישראל לא יינתן למכירה ליהודים בטענה כי לערבים ריבוי טבעי מהיר והם זקוקים לשטח).</a:t>
            </a:r>
          </a:p>
          <a:p>
            <a:r>
              <a:rPr lang="he-IL" sz="1400" dirty="0" smtClean="0"/>
              <a:t>בעקבות הספר הלבן צומצמה העלייה היהודית ולאחר שפורסמו תקנות העברת קרקעות מ- 1940, </a:t>
            </a:r>
          </a:p>
          <a:p>
            <a:r>
              <a:rPr lang="he-IL" sz="1400" dirty="0" smtClean="0"/>
              <a:t>הפכה רכישת קרקעות על ידי יהודים מידי הערבים לכמעט בלתי אפשרית.</a:t>
            </a:r>
            <a:endParaRPr lang="he-IL" sz="1400" dirty="0"/>
          </a:p>
        </p:txBody>
      </p:sp>
      <p:pic>
        <p:nvPicPr>
          <p:cNvPr id="3074" name="Picture 2" descr="לחץ להגדלה"/>
          <p:cNvPicPr>
            <a:picLocks noChangeAspect="1" noChangeArrowheads="1"/>
          </p:cNvPicPr>
          <p:nvPr/>
        </p:nvPicPr>
        <p:blipFill>
          <a:blip r:embed="rId3" cstate="print"/>
          <a:srcRect/>
          <a:stretch>
            <a:fillRect/>
          </a:stretch>
        </p:blipFill>
        <p:spPr bwMode="auto">
          <a:xfrm>
            <a:off x="269522" y="4365104"/>
            <a:ext cx="1782198" cy="2376264"/>
          </a:xfrm>
          <a:prstGeom prst="rect">
            <a:avLst/>
          </a:prstGeom>
          <a:noFill/>
        </p:spPr>
      </p:pic>
      <p:sp>
        <p:nvSpPr>
          <p:cNvPr id="4" name="TextBox 3"/>
          <p:cNvSpPr txBox="1"/>
          <p:nvPr/>
        </p:nvSpPr>
        <p:spPr>
          <a:xfrm>
            <a:off x="2123728" y="6309320"/>
            <a:ext cx="2952328" cy="276999"/>
          </a:xfrm>
          <a:prstGeom prst="rect">
            <a:avLst/>
          </a:prstGeom>
          <a:noFill/>
        </p:spPr>
        <p:txBody>
          <a:bodyPr wrap="square" rtlCol="1">
            <a:spAutoFit/>
          </a:bodyPr>
          <a:lstStyle/>
          <a:p>
            <a:r>
              <a:rPr lang="he-IL" sz="1200" dirty="0" smtClean="0"/>
              <a:t>כריכתו של הספר הלבן של מקדונלד מאי 1939</a:t>
            </a:r>
            <a:endParaRPr lang="he-IL" sz="1200" dirty="0"/>
          </a:p>
        </p:txBody>
      </p:sp>
      <p:pic>
        <p:nvPicPr>
          <p:cNvPr id="5" name="תמונה 4" descr="זכור - היום גורשו אלה - מחר אתה.gif"/>
          <p:cNvPicPr>
            <a:picLocks noChangeAspect="1"/>
          </p:cNvPicPr>
          <p:nvPr/>
        </p:nvPicPr>
        <p:blipFill>
          <a:blip r:embed="rId4" cstate="print"/>
          <a:stretch>
            <a:fillRect/>
          </a:stretch>
        </p:blipFill>
        <p:spPr>
          <a:xfrm>
            <a:off x="6084168" y="5229200"/>
            <a:ext cx="1495425" cy="14001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07504" y="188640"/>
            <a:ext cx="8820472" cy="3046988"/>
          </a:xfrm>
          <a:prstGeom prst="rect">
            <a:avLst/>
          </a:prstGeom>
          <a:noFill/>
        </p:spPr>
        <p:txBody>
          <a:bodyPr wrap="square" rtlCol="1">
            <a:spAutoFit/>
          </a:bodyPr>
          <a:lstStyle/>
          <a:p>
            <a:r>
              <a:rPr lang="he-IL" sz="1600" dirty="0" smtClean="0"/>
              <a:t>ב- 5/7/1946  פנה הנציב העליון, </a:t>
            </a:r>
            <a:r>
              <a:rPr lang="he-IL" sz="1600" dirty="0" err="1" smtClean="0"/>
              <a:t>הגנראל</a:t>
            </a:r>
            <a:r>
              <a:rPr lang="he-IL" sz="1600" dirty="0" smtClean="0"/>
              <a:t> אלן </a:t>
            </a:r>
            <a:r>
              <a:rPr lang="he-IL" sz="1600" dirty="0" err="1" smtClean="0"/>
              <a:t>קנינגהם</a:t>
            </a:r>
            <a:r>
              <a:rPr lang="he-IL" sz="1600" dirty="0" smtClean="0"/>
              <a:t>, אל שר המושבות </a:t>
            </a:r>
            <a:r>
              <a:rPr lang="he-IL" sz="1600" dirty="0" err="1" smtClean="0"/>
              <a:t>ג'ורג</a:t>
            </a:r>
            <a:r>
              <a:rPr lang="he-IL" sz="1600" dirty="0" smtClean="0"/>
              <a:t>' הול, וביקשו לשקול מחדש את גירושם מהארץ של המעפילים שייתפסו. כעבור שבוע, ב- 11/7/1946, העלה השר בקבינט הבריטי את נושא גירוש המעפילים לקפריסין. </a:t>
            </a:r>
          </a:p>
          <a:p>
            <a:r>
              <a:rPr lang="he-IL" sz="1600" dirty="0" smtClean="0"/>
              <a:t>הוא עצמו לא תמך בדרישה זאת ואף התנגד לה. הוא לא היה מעוניין להוסיף לבעיית ארץ-ישראל בעיה נוספת בקפריסין.  </a:t>
            </a:r>
          </a:p>
          <a:p>
            <a:r>
              <a:rPr lang="he-IL" sz="1600" dirty="0" smtClean="0"/>
              <a:t>אך הנימוק העיקרי להתנגדותו היה החשש, שבעת הגירוש עלולה לחזור על עצמה פרשת 'פטריה' במהדורה חדשה, ואוניית מעפילים על נוסעיה תרד למצולות, וזאת בעיתוי הפוליטי הפחות מתאים לבריטניה. </a:t>
            </a:r>
            <a:r>
              <a:rPr lang="he-IL" sz="1400" dirty="0" smtClean="0"/>
              <a:t>(הימים היו ערב השיחות עם משלחת המומחים האמריקנית בשאלת ארץ-ישראל, בראשותו של הנרי </a:t>
            </a:r>
            <a:r>
              <a:rPr lang="he-IL" sz="1400" dirty="0" err="1" smtClean="0"/>
              <a:t>גריידי</a:t>
            </a:r>
            <a:r>
              <a:rPr lang="he-IL" sz="1400" dirty="0" smtClean="0"/>
              <a:t>).</a:t>
            </a:r>
            <a:r>
              <a:rPr lang="he-IL" sz="1600" dirty="0" smtClean="0"/>
              <a:t> בממשלה הבריטית קיוו כי יצליחו לגרור את האמריקנים לתמוך בתוכנית 'האוטונומיה </a:t>
            </a:r>
            <a:r>
              <a:rPr lang="he-IL" sz="1600" dirty="0" err="1" smtClean="0"/>
              <a:t>החבלית</a:t>
            </a:r>
            <a:r>
              <a:rPr lang="he-IL" sz="1600" dirty="0" smtClean="0"/>
              <a:t>' שלהם, כפתרון לבעיית ארץ-ישראל לטווח ארוך. על הפרק עמדה כזכור דרישתו של הנשיא טרומן להכניס קודם את 100,000 העקורים היהודים ארצה; ואילו הבריטים התכוונו לדחוק סעיף זה לסוף התור. ואז בא הפיגוע של האצ"ל במלון 'המלך דוד' בירושלים </a:t>
            </a:r>
          </a:p>
          <a:p>
            <a:r>
              <a:rPr lang="he-IL" sz="1600" dirty="0" smtClean="0"/>
              <a:t>ב- 22/7/1946.  </a:t>
            </a:r>
            <a:endParaRPr lang="he-IL" sz="1600" dirty="0"/>
          </a:p>
        </p:txBody>
      </p:sp>
      <p:sp>
        <p:nvSpPr>
          <p:cNvPr id="5" name="מלבן 4"/>
          <p:cNvSpPr/>
          <p:nvPr/>
        </p:nvSpPr>
        <p:spPr>
          <a:xfrm>
            <a:off x="0" y="3212976"/>
            <a:ext cx="8855968" cy="1077218"/>
          </a:xfrm>
          <a:prstGeom prst="rect">
            <a:avLst/>
          </a:prstGeom>
        </p:spPr>
        <p:txBody>
          <a:bodyPr wrap="square">
            <a:spAutoFit/>
          </a:bodyPr>
          <a:lstStyle/>
          <a:p>
            <a:r>
              <a:rPr lang="he-IL" sz="1600" dirty="0" smtClean="0"/>
              <a:t>שר החוץ </a:t>
            </a:r>
            <a:r>
              <a:rPr lang="he-IL" sz="1600" dirty="0" err="1" smtClean="0"/>
              <a:t>בווין</a:t>
            </a:r>
            <a:r>
              <a:rPr lang="he-IL" sz="1600" dirty="0" smtClean="0"/>
              <a:t> וראש הממשלה </a:t>
            </a:r>
            <a:r>
              <a:rPr lang="he-IL" sz="1600" dirty="0" err="1" smtClean="0"/>
              <a:t>אטלי</a:t>
            </a:r>
            <a:r>
              <a:rPr lang="he-IL" sz="1600" dirty="0" smtClean="0"/>
              <a:t> שמרו על קור-רוח, ולא נטו לנקוט צעדים דראסטיים נגד היישוב. הם עדיין קיוו להוציא מתוק מעז, וחשבו שדווקא הפיגוע בירושלים יזרז את האמריקנים לתמוך בתוכנית 'האוטונומיה </a:t>
            </a:r>
            <a:r>
              <a:rPr lang="he-IL" sz="1600" dirty="0" err="1" smtClean="0"/>
              <a:t>החבלית</a:t>
            </a:r>
            <a:r>
              <a:rPr lang="he-IL" sz="1600" dirty="0" smtClean="0"/>
              <a:t>' שלהם. לכן דחה הקבינט את הדרישות לענישה קולקטיבית טוטאלית נגד היישוב, שהיתה עלולה רק להבריח את האמריקנים מליטול אחריות כלשהי בפתרון הבעיה הארץ-ישראלית.</a:t>
            </a:r>
            <a:endParaRPr lang="he-IL" sz="1600" dirty="0"/>
          </a:p>
        </p:txBody>
      </p:sp>
      <p:sp>
        <p:nvSpPr>
          <p:cNvPr id="4" name="TextBox 3"/>
          <p:cNvSpPr txBox="1"/>
          <p:nvPr/>
        </p:nvSpPr>
        <p:spPr>
          <a:xfrm>
            <a:off x="0" y="4365104"/>
            <a:ext cx="8820472" cy="2308324"/>
          </a:xfrm>
          <a:prstGeom prst="rect">
            <a:avLst/>
          </a:prstGeom>
          <a:noFill/>
        </p:spPr>
        <p:txBody>
          <a:bodyPr wrap="square" rtlCol="1">
            <a:spAutoFit/>
          </a:bodyPr>
          <a:lstStyle/>
          <a:p>
            <a:r>
              <a:rPr lang="he-IL" sz="1600" dirty="0" smtClean="0"/>
              <a:t>לשלטונות בארץ נודע כי 7 ספינות מעפילים נמצאות בדרכן ארצה. לנוכח סירובו של הקבינט להעניש את היישוב בשל הפיגוע בירושלים, התמקד עיקר הלחץ של ראשי הצבא וממשלת המנדאט על הממשלה בלונדון לגרש מהארץ את המעפילים שיגיעו. הטענה שהעלו היתה, שאם אחרי פיגוע כזה תותר כניסתם ארצה של עולים בלתי-חוקיים, ובלי שהיישוב ייענש, צפויה התקוממות ערבית. במקרה כזה ייקלע הצבא למלחמה בשתי חזיתות: נגד היהודים ונגד הערבים גם יחד. על כן עדיף, מבחינת האינטרס הבריטי, לצאת לעימות נגד היהודים בלבד.</a:t>
            </a:r>
          </a:p>
          <a:p>
            <a:r>
              <a:rPr lang="he-IL" sz="1600" dirty="0" smtClean="0"/>
              <a:t>הנציב העליון החליט לא להסתפק בדיבורים, והחל במעשים. כאשר יורטו אוניות המעפילים 'ההגנה' </a:t>
            </a:r>
            <a:r>
              <a:rPr lang="he-IL" sz="1600" dirty="0" err="1" smtClean="0"/>
              <a:t>ו'החייל</a:t>
            </a:r>
            <a:r>
              <a:rPr lang="he-IL" sz="1600" dirty="0" smtClean="0"/>
              <a:t> העברי' בסוף יולי 1946 והובאו לנמל חיפה, לא הורדו האנשים מהספינות ולא הועברו למחנה עתלית, כפי שנהגו עם המעפילים שקדמו להם, הם הושארו בנמל על הסיפונים וחיכו להכרעה בגורלם במשך שבועיים, כשהם מתענים בשמש הלוהטת של חודש אוגוסט בתנאי תברואה מחרידים.</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16632"/>
            <a:ext cx="8892480" cy="6494085"/>
          </a:xfrm>
          <a:prstGeom prst="rect">
            <a:avLst/>
          </a:prstGeom>
          <a:noFill/>
        </p:spPr>
        <p:txBody>
          <a:bodyPr wrap="square" rtlCol="1">
            <a:spAutoFit/>
          </a:bodyPr>
          <a:lstStyle/>
          <a:p>
            <a:r>
              <a:rPr lang="he-IL" sz="1600" dirty="0" smtClean="0"/>
              <a:t>עניין גירוש המעפילים מהארץ נידון ברציפות בשלוש ישיבות של הקבינט הבריטי:  ב- 30/6/1946, 1/8/1946 </a:t>
            </a:r>
          </a:p>
          <a:p>
            <a:r>
              <a:rPr lang="he-IL" sz="1600" dirty="0" err="1" smtClean="0"/>
              <a:t>וב</a:t>
            </a:r>
            <a:r>
              <a:rPr lang="he-IL" sz="1600" dirty="0" smtClean="0"/>
              <a:t>- 7/9/1946. בדיונים נשקלו גם אפשרויות של תגובה יהודית חריפה ביותר בארץ ובעולם, כולל מעשי יאוש מצד המעפילים עצמם, תוך חשש למאות קורבנות. דיונים אלה התנהלו כבר על רקע הידיעה כי הנשיא טרומן מסרב לתמוך בתוכנית 'האוטונומיה </a:t>
            </a:r>
            <a:r>
              <a:rPr lang="he-IL" sz="1600" dirty="0" err="1" smtClean="0"/>
              <a:t>החבלית</a:t>
            </a:r>
            <a:r>
              <a:rPr lang="he-IL" sz="1600" dirty="0" smtClean="0"/>
              <a:t>' של הבריטים, לפני שיסכימו להכנסת 100,000 עקורים יהודים מאירופה ארצה.</a:t>
            </a:r>
          </a:p>
          <a:p>
            <a:r>
              <a:rPr lang="he-IL" sz="1600" dirty="0" smtClean="0"/>
              <a:t>לבסוף נכנעה הממשלה בלונדון נוכח הלחץ הכבד שהפעילו עליה ראשי הצבא וממשלת המנדאט, </a:t>
            </a:r>
            <a:r>
              <a:rPr lang="he-IL" sz="1600" dirty="0" err="1" smtClean="0"/>
              <a:t>וב</a:t>
            </a:r>
            <a:r>
              <a:rPr lang="he-IL" sz="1600" dirty="0" smtClean="0"/>
              <a:t>- 7/8/1946 החליט הקבינט הבריטי על גירוש העולים הבלתי-חוקיים שייתפסו במימי ארץ-ישראל לקפריסין.</a:t>
            </a:r>
          </a:p>
          <a:p>
            <a:r>
              <a:rPr lang="he-IL" sz="1600" dirty="0" smtClean="0"/>
              <a:t>בהקשר להחלטה זאת, מן הראוי לציין שתי נקודות: ראשית, אף על-פי שהאפשרות של גירוש המעפילים לקפריסין הובאה בחשבון כבר שנה קודם לכן, לא עשו השלטונות הבריטיים בפועל שום הכנות לכך עד לרגע האחרון. לכן הוחל בגירוש המעפילים משתי האוניות 'הנרייטה סולד' </a:t>
            </a:r>
            <a:r>
              <a:rPr lang="he-IL" sz="1600" dirty="0" err="1" smtClean="0"/>
              <a:t>ו'יגור</a:t>
            </a:r>
            <a:r>
              <a:rPr lang="he-IL" sz="1600" dirty="0" smtClean="0"/>
              <a:t>', שנתפסו רק ב- 12/8/1946. ואילו את מעפילי 'ההגנה' </a:t>
            </a:r>
            <a:r>
              <a:rPr lang="he-IL" sz="1600" dirty="0" err="1" smtClean="0"/>
              <a:t>ו'החייל</a:t>
            </a:r>
            <a:r>
              <a:rPr lang="he-IL" sz="1600" dirty="0" smtClean="0"/>
              <a:t> העברי' נאלצו להשאיר בארץ ולהעבירם לעתלית, כיוון שלא הצליחו להכין מקומות לכולם בקפריסין בעוד מועד. גם מה שהוכן שם בינתיים עמד בסימן הארעיות והאלתור. שנית, הרוח החיה בהחלטת הגירוש היו ראשי הצבא, ובמיוחד </a:t>
            </a:r>
            <a:r>
              <a:rPr lang="he-IL" sz="1600" dirty="0" err="1" smtClean="0"/>
              <a:t>הגנראל</a:t>
            </a:r>
            <a:r>
              <a:rPr lang="he-IL" sz="1600" dirty="0" smtClean="0"/>
              <a:t> </a:t>
            </a:r>
            <a:r>
              <a:rPr lang="he-IL" sz="1600" dirty="0" err="1" smtClean="0"/>
              <a:t>מונטגומרי</a:t>
            </a:r>
            <a:r>
              <a:rPr lang="he-IL" sz="1600" dirty="0" smtClean="0"/>
              <a:t>, גיבור אל-</a:t>
            </a:r>
            <a:r>
              <a:rPr lang="he-IL" sz="1600" dirty="0" err="1" smtClean="0"/>
              <a:t>עלמיין</a:t>
            </a:r>
            <a:r>
              <a:rPr lang="he-IL" sz="1600" dirty="0" smtClean="0"/>
              <a:t>, שכיהן אז כרמטכ"ל הקיסרי. הוא עמל בלא ליאות ולא הרפה מלחצו על הקבינט להחליט על הגירוש. </a:t>
            </a:r>
            <a:r>
              <a:rPr lang="he-IL" sz="1600" dirty="0" err="1" smtClean="0"/>
              <a:t>מונטגומרי</a:t>
            </a:r>
            <a:r>
              <a:rPr lang="he-IL" sz="1600" dirty="0" smtClean="0"/>
              <a:t> גם הבטיח לראש הממשלה </a:t>
            </a:r>
            <a:r>
              <a:rPr lang="he-IL" sz="1600" dirty="0" err="1" smtClean="0"/>
              <a:t>אטלי</a:t>
            </a:r>
            <a:r>
              <a:rPr lang="he-IL" sz="1600" dirty="0" smtClean="0"/>
              <a:t>, כי העברת המעפילים לאוניות הגירוש תבוצע במינימום נפגעים, למען מנוע נזק מדיני, וכי הצבא ערוך לטפל בכל הפרעה מצד הארגונים ביישוב שינסו להפריע לגירוש. הוא עצמו היה משוכנע, כי גירוש המעפילים מהארץ והפעלת יד חזקה נגד היישוב - די בהם כדי לשים קץ לעלייה הבלתי-חוקית. לעומתו, היה ראש הממשלה </a:t>
            </a:r>
            <a:r>
              <a:rPr lang="he-IL" sz="1600" dirty="0" err="1" smtClean="0"/>
              <a:t>אטלי</a:t>
            </a:r>
            <a:r>
              <a:rPr lang="he-IL" sz="1600" dirty="0" smtClean="0"/>
              <a:t> ספקן יותר באשר לסיכויים להפסיק את העלייה הבלתי-חוקית באמצעות גירוש המעפילים מהארץ.</a:t>
            </a:r>
          </a:p>
          <a:p>
            <a:r>
              <a:rPr lang="he-IL" sz="1600" dirty="0" smtClean="0"/>
              <a:t>כל הסימנים מעידים, כי החלטת גירוש המעפילים לקפריסין נכפתה כמעט על הקבינט הבריטי מלמטה למעלה. המדינאים ראו בגירוש פתרון-ביניים לתקופה שלא תימשך יותר מחצי שנה. תוך פרק זמן זה, כך חשבו, יימצא פתרון מדיני לשאלה הארץ-ישראלית, ועמו יבוא גם הקץ לעלייה הבלתי-חוקית ולגירושים.</a:t>
            </a:r>
          </a:p>
          <a:p>
            <a:r>
              <a:rPr lang="he-IL" sz="1600" dirty="0" smtClean="0"/>
              <a:t>בפועל התפתחו הדברים אחרת, ותקופת חצי השנה הפכה לשנתיים וחצי. מהרגע שהוקמו המחנות בקפריסין וגירוש המעפילים נכנס לשיגרה, הפך הדבר לעובדה פוליטית. זאת למרות שכבר בפברואר 1947, כשהתחדש הגל הגדול של ההעפלה, הגיע הנציב העליון </a:t>
            </a:r>
            <a:r>
              <a:rPr lang="he-IL" sz="1600" dirty="0" err="1" smtClean="0"/>
              <a:t>קנינגהם</a:t>
            </a:r>
            <a:r>
              <a:rPr lang="he-IL" sz="1600" dirty="0" smtClean="0"/>
              <a:t>, מאדריכלי הגירוש, אחרי הרהור שני, למסקנה שמדיניות הגירוש נכשלה. המעפילים המשיכו להגיע, ומחזות הגירוש חזרו לנמל חיפה והיו לדעתו אחד ממקורות המתיחות העיקריים בארץ בין היישוב לבין שלטונות המנדאט.</a:t>
            </a:r>
            <a:endParaRPr lang="he-IL"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16632"/>
            <a:ext cx="8892480" cy="5016758"/>
          </a:xfrm>
          <a:prstGeom prst="rect">
            <a:avLst/>
          </a:prstGeom>
          <a:noFill/>
        </p:spPr>
        <p:txBody>
          <a:bodyPr wrap="square" rtlCol="1">
            <a:spAutoFit/>
          </a:bodyPr>
          <a:lstStyle/>
          <a:p>
            <a:r>
              <a:rPr lang="he-IL" sz="1600" dirty="0" smtClean="0"/>
              <a:t>תגובת היישוב לגירוש המעפילים לקפריסין היתה חלשה בהרבה ממה שצפו הבריטים. מלכתחילה הוטל עיקר נטל ההתנגדות לגירוש על שכמם של המעפילים ומלוויהם הארץ-ישראלים. אבל בשיחות שהתקיימו בין נציגי הסוכנות היהודית לבין נציגי הממשלה הבריטית, כבר באוקטובר 1946, שיחות שהשתתפו בהן אישים הידועים במתינותם כחיים וייצמן ואליעזר קפלן, הוברר לבריטים כי אם לא יעשו מחווה כלשהי בעניין הגירוש לקפריסין - לא יהיו להם בני-שיח מטעם היישוב בוועידה שעמדו לזמן בלונדון בתחילת שנת 1947, כדי לדון בפתרון השאלה הארץ-ישראלית.</a:t>
            </a:r>
          </a:p>
          <a:p>
            <a:r>
              <a:rPr lang="he-IL" sz="1600" dirty="0" smtClean="0"/>
              <a:t>בינתיים הלכו המחנות והתמלאו באלפי מעפילים צעירים, שהסתובבו באפס מעשה ובלי לדעת מה יעלה בגורלם. השלטונות במקום היו מוטרדים והחלו לחשוש, שאם לא יתחילו בהעלאתם ארצה ובהקדם, הם עלולים </a:t>
            </a:r>
            <a:r>
              <a:rPr lang="he-IL" sz="1600" dirty="0" err="1" smtClean="0"/>
              <a:t>ליהפך</a:t>
            </a:r>
            <a:r>
              <a:rPr lang="he-IL" sz="1600" dirty="0" smtClean="0"/>
              <a:t> לבעיה בטחונית בתוך האי. מסיבה זאת, ומהרצון למנוע את העיתונות הבין-לאומית מלעסוק במתרחש בקפריסין, פנה מושל המושבה לממשלה בלונדון ודרש בכל התוקף להעניק להם עדיפות ראשונה בעלייה ארצה. כתוצאה מלחצו ומלחץ אנשי הסוכנות היהודית, החליטה הממשלה הבריטית לכלול את גולי קפריסין במסגרת המכסות של העלייה החוקית החל מדצמבר 1946 , ולהקצות להם את מחצית המכסה החודשית, דהיינו 750 סרטיפיקאטים מדי חודש. בכך הפכו למעשה את מחנות קפריסין למעין מחנה עתלית, המרוחק מהארץ מרחק של 14 שעות הפלגה. זו היתה בלא ספק החלטה גורלית לגבי המשך ההעפלה. המעפילים המשיכו להפליג, מתוך תקווה כי אולי יצליחו לחמוק מהמשחתות הבריטיות המשייטות לאורך החוף, ולהיכנס לארץ. אך משהדבר לא עלה בידם והם נתפסו וגורשו, הפכה לגביהם קפריסין לתחנה נוספת בדרך הנדודים הארוכה שלהם ארצה.</a:t>
            </a:r>
          </a:p>
          <a:p>
            <a:r>
              <a:rPr lang="he-IL" sz="1600" dirty="0" smtClean="0"/>
              <a:t>מדיניות הגירוש חזרה ונדונה בוועדת ההגנה של הקבינט הבריטי כמה פעמים במשך שנת 1947. במארס - אחרי כשלון שיחות לונדון, באוקטובר - אחרי פרסום דו"ח ועדת אונסקו"פ</a:t>
            </a:r>
            <a:r>
              <a:rPr lang="he-IL" dirty="0" smtClean="0">
                <a:solidFill>
                  <a:srgbClr val="FF0000"/>
                </a:solidFill>
              </a:rPr>
              <a:t>*</a:t>
            </a:r>
            <a:r>
              <a:rPr lang="he-IL" sz="1600" dirty="0" smtClean="0"/>
              <a:t>. ובדצמבר - אחרי החלטת עצרת האו"ם על החלוקה והקמת מדינה יהודית בארץ-ישראל. בכל הפעמים הללו אושרה מדיניות זאת מחדש, באין </a:t>
            </a:r>
            <a:r>
              <a:rPr lang="he-IL" sz="1600" dirty="0" err="1" smtClean="0"/>
              <a:t>אלטרנאטיבה</a:t>
            </a:r>
            <a:r>
              <a:rPr lang="he-IL" sz="1600" dirty="0" smtClean="0"/>
              <a:t> אחרת מבחינתם של הבריטים.</a:t>
            </a:r>
            <a:endParaRPr lang="he-IL" sz="1600" dirty="0"/>
          </a:p>
        </p:txBody>
      </p:sp>
      <p:sp>
        <p:nvSpPr>
          <p:cNvPr id="3" name="מלבן 2"/>
          <p:cNvSpPr/>
          <p:nvPr/>
        </p:nvSpPr>
        <p:spPr>
          <a:xfrm>
            <a:off x="0" y="6309320"/>
            <a:ext cx="1165704" cy="338554"/>
          </a:xfrm>
          <a:prstGeom prst="rect">
            <a:avLst/>
          </a:prstGeom>
        </p:spPr>
        <p:txBody>
          <a:bodyPr wrap="none">
            <a:spAutoFit/>
          </a:bodyPr>
          <a:lstStyle/>
          <a:p>
            <a:r>
              <a:rPr lang="he-IL" sz="1600" dirty="0" smtClean="0"/>
              <a:t>אליעזר קפלן</a:t>
            </a:r>
            <a:endParaRPr lang="he-IL" sz="1600" dirty="0"/>
          </a:p>
        </p:txBody>
      </p:sp>
      <p:pic>
        <p:nvPicPr>
          <p:cNvPr id="4" name="תמונה 3" descr="חיים וייצמן.jpg"/>
          <p:cNvPicPr>
            <a:picLocks noChangeAspect="1"/>
          </p:cNvPicPr>
          <p:nvPr/>
        </p:nvPicPr>
        <p:blipFill>
          <a:blip r:embed="rId3" cstate="print"/>
          <a:stretch>
            <a:fillRect/>
          </a:stretch>
        </p:blipFill>
        <p:spPr>
          <a:xfrm>
            <a:off x="3635896" y="4941168"/>
            <a:ext cx="1283593" cy="1916832"/>
          </a:xfrm>
          <a:prstGeom prst="rect">
            <a:avLst/>
          </a:prstGeom>
        </p:spPr>
      </p:pic>
      <p:sp>
        <p:nvSpPr>
          <p:cNvPr id="5" name="מלבן 4"/>
          <p:cNvSpPr/>
          <p:nvPr/>
        </p:nvSpPr>
        <p:spPr>
          <a:xfrm>
            <a:off x="2627784" y="6309320"/>
            <a:ext cx="1018227" cy="338554"/>
          </a:xfrm>
          <a:prstGeom prst="rect">
            <a:avLst/>
          </a:prstGeom>
        </p:spPr>
        <p:txBody>
          <a:bodyPr wrap="none">
            <a:spAutoFit/>
          </a:bodyPr>
          <a:lstStyle/>
          <a:p>
            <a:r>
              <a:rPr lang="he-IL" sz="1600" dirty="0" smtClean="0"/>
              <a:t>חיים וייצמן</a:t>
            </a:r>
            <a:endParaRPr lang="he-IL" sz="1600" dirty="0"/>
          </a:p>
        </p:txBody>
      </p:sp>
      <p:pic>
        <p:nvPicPr>
          <p:cNvPr id="6" name="תמונה 5" descr="אליעזר קפלן.jpg"/>
          <p:cNvPicPr>
            <a:picLocks noChangeAspect="1"/>
          </p:cNvPicPr>
          <p:nvPr/>
        </p:nvPicPr>
        <p:blipFill>
          <a:blip r:embed="rId4" cstate="print"/>
          <a:stretch>
            <a:fillRect/>
          </a:stretch>
        </p:blipFill>
        <p:spPr>
          <a:xfrm>
            <a:off x="1115616" y="4941168"/>
            <a:ext cx="1281881" cy="1916832"/>
          </a:xfrm>
          <a:prstGeom prst="rect">
            <a:avLst/>
          </a:prstGeom>
        </p:spPr>
      </p:pic>
      <p:sp>
        <p:nvSpPr>
          <p:cNvPr id="7" name="TextBox 6"/>
          <p:cNvSpPr txBox="1"/>
          <p:nvPr/>
        </p:nvSpPr>
        <p:spPr>
          <a:xfrm>
            <a:off x="5652120" y="5301208"/>
            <a:ext cx="3491880" cy="1077218"/>
          </a:xfrm>
          <a:prstGeom prst="rect">
            <a:avLst/>
          </a:prstGeom>
          <a:noFill/>
        </p:spPr>
        <p:txBody>
          <a:bodyPr wrap="square" rtlCol="1">
            <a:spAutoFit/>
          </a:bodyPr>
          <a:lstStyle/>
          <a:p>
            <a:r>
              <a:rPr lang="he-IL" dirty="0" smtClean="0"/>
              <a:t>______</a:t>
            </a:r>
            <a:r>
              <a:rPr lang="he-IL" dirty="0" smtClean="0">
                <a:solidFill>
                  <a:srgbClr val="FF0000"/>
                </a:solidFill>
              </a:rPr>
              <a:t>  </a:t>
            </a:r>
          </a:p>
          <a:p>
            <a:r>
              <a:rPr lang="he-IL" dirty="0" smtClean="0">
                <a:solidFill>
                  <a:srgbClr val="FF0000"/>
                </a:solidFill>
              </a:rPr>
              <a:t>*</a:t>
            </a:r>
            <a:r>
              <a:rPr lang="he-IL" sz="1400" dirty="0" smtClean="0"/>
              <a:t> ועדה מיוחדת שמינתה עצרת האו"ם במאי 1947, כדי לבדוק את המצב בארץ-ישראל ולהציע פתרונות אפשריים.</a:t>
            </a:r>
            <a:endParaRPr lang="he-IL" sz="1400" dirty="0"/>
          </a:p>
        </p:txBody>
      </p:sp>
      <p:sp>
        <p:nvSpPr>
          <p:cNvPr id="8" name="מלבן 7"/>
          <p:cNvSpPr/>
          <p:nvPr/>
        </p:nvSpPr>
        <p:spPr>
          <a:xfrm>
            <a:off x="5436096" y="6309320"/>
            <a:ext cx="3510136" cy="369332"/>
          </a:xfrm>
          <a:prstGeom prst="rect">
            <a:avLst/>
          </a:prstGeom>
        </p:spPr>
        <p:txBody>
          <a:bodyPr wrap="square">
            <a:spAutoFit/>
          </a:bodyPr>
          <a:lstStyle/>
          <a:p>
            <a:pPr algn="l" rtl="0"/>
            <a:r>
              <a:rPr lang="en-US" sz="1100" dirty="0" smtClean="0">
                <a:hlinkClick r:id="rId5"/>
              </a:rPr>
              <a:t>http://lib.toldot.cet.ac.il/pages/printitem.asp?item=13264</a:t>
            </a:r>
            <a:r>
              <a:rPr lang="he-IL" dirty="0" smtClean="0"/>
              <a:t> </a:t>
            </a:r>
            <a:endParaRPr lang="he-I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p:cNvPicPr>
            <a:picLocks noChangeAspect="1" noChangeArrowheads="1"/>
          </p:cNvPicPr>
          <p:nvPr/>
        </p:nvPicPr>
        <p:blipFill>
          <a:blip r:embed="rId2" cstate="print"/>
          <a:srcRect/>
          <a:stretch>
            <a:fillRect/>
          </a:stretch>
        </p:blipFill>
        <p:spPr bwMode="auto">
          <a:xfrm>
            <a:off x="7668344" y="116632"/>
            <a:ext cx="1219200" cy="219075"/>
          </a:xfrm>
          <a:prstGeom prst="rect">
            <a:avLst/>
          </a:prstGeom>
          <a:noFill/>
        </p:spPr>
      </p:pic>
      <p:pic>
        <p:nvPicPr>
          <p:cNvPr id="3" name="Picture 4" descr="image"/>
          <p:cNvPicPr>
            <a:picLocks noChangeAspect="1" noChangeArrowheads="1"/>
          </p:cNvPicPr>
          <p:nvPr/>
        </p:nvPicPr>
        <p:blipFill>
          <a:blip r:embed="rId3" cstate="print"/>
          <a:srcRect/>
          <a:stretch>
            <a:fillRect/>
          </a:stretch>
        </p:blipFill>
        <p:spPr bwMode="auto">
          <a:xfrm>
            <a:off x="6948264" y="548680"/>
            <a:ext cx="1962150" cy="4914901"/>
          </a:xfrm>
          <a:prstGeom prst="rect">
            <a:avLst/>
          </a:prstGeom>
          <a:noFill/>
        </p:spPr>
      </p:pic>
      <p:pic>
        <p:nvPicPr>
          <p:cNvPr id="4" name="Picture 6" descr="image"/>
          <p:cNvPicPr>
            <a:picLocks noChangeAspect="1" noChangeArrowheads="1"/>
          </p:cNvPicPr>
          <p:nvPr/>
        </p:nvPicPr>
        <p:blipFill>
          <a:blip r:embed="rId4" cstate="print"/>
          <a:srcRect/>
          <a:stretch>
            <a:fillRect/>
          </a:stretch>
        </p:blipFill>
        <p:spPr bwMode="auto">
          <a:xfrm>
            <a:off x="4644008" y="980728"/>
            <a:ext cx="1962150" cy="5162550"/>
          </a:xfrm>
          <a:prstGeom prst="rect">
            <a:avLst/>
          </a:prstGeom>
          <a:noFill/>
        </p:spPr>
      </p:pic>
      <p:pic>
        <p:nvPicPr>
          <p:cNvPr id="5" name="Picture 8" descr="image"/>
          <p:cNvPicPr>
            <a:picLocks noChangeAspect="1" noChangeArrowheads="1"/>
          </p:cNvPicPr>
          <p:nvPr/>
        </p:nvPicPr>
        <p:blipFill>
          <a:blip r:embed="rId5" cstate="print"/>
          <a:srcRect/>
          <a:stretch>
            <a:fillRect/>
          </a:stretch>
        </p:blipFill>
        <p:spPr bwMode="auto">
          <a:xfrm>
            <a:off x="2411760" y="980728"/>
            <a:ext cx="1981200" cy="2781300"/>
          </a:xfrm>
          <a:prstGeom prst="rect">
            <a:avLst/>
          </a:prstGeom>
          <a:noFill/>
        </p:spPr>
      </p:pic>
      <p:pic>
        <p:nvPicPr>
          <p:cNvPr id="6" name="Picture 10" descr="image"/>
          <p:cNvPicPr>
            <a:picLocks noChangeAspect="1" noChangeArrowheads="1"/>
          </p:cNvPicPr>
          <p:nvPr/>
        </p:nvPicPr>
        <p:blipFill>
          <a:blip r:embed="rId6" cstate="print"/>
          <a:srcRect/>
          <a:stretch>
            <a:fillRect/>
          </a:stretch>
        </p:blipFill>
        <p:spPr bwMode="auto">
          <a:xfrm>
            <a:off x="2411760" y="3789040"/>
            <a:ext cx="1962150" cy="2590800"/>
          </a:xfrm>
          <a:prstGeom prst="rect">
            <a:avLst/>
          </a:prstGeom>
          <a:noFill/>
        </p:spPr>
      </p:pic>
      <p:pic>
        <p:nvPicPr>
          <p:cNvPr id="7" name="Picture 12" descr="image"/>
          <p:cNvPicPr>
            <a:picLocks noChangeAspect="1" noChangeArrowheads="1"/>
          </p:cNvPicPr>
          <p:nvPr/>
        </p:nvPicPr>
        <p:blipFill>
          <a:blip r:embed="rId7" cstate="print"/>
          <a:srcRect/>
          <a:stretch>
            <a:fillRect/>
          </a:stretch>
        </p:blipFill>
        <p:spPr bwMode="auto">
          <a:xfrm>
            <a:off x="323528" y="980728"/>
            <a:ext cx="1866900" cy="3867150"/>
          </a:xfrm>
          <a:prstGeom prst="rect">
            <a:avLst/>
          </a:prstGeom>
          <a:noFill/>
        </p:spPr>
      </p:pic>
      <p:sp>
        <p:nvSpPr>
          <p:cNvPr id="12" name="TextBox 11"/>
          <p:cNvSpPr txBox="1"/>
          <p:nvPr/>
        </p:nvSpPr>
        <p:spPr>
          <a:xfrm>
            <a:off x="251520" y="5445224"/>
            <a:ext cx="1872208" cy="800219"/>
          </a:xfrm>
          <a:prstGeom prst="rect">
            <a:avLst/>
          </a:prstGeom>
          <a:noFill/>
        </p:spPr>
        <p:txBody>
          <a:bodyPr wrap="square" rtlCol="1">
            <a:spAutoFit/>
          </a:bodyPr>
          <a:lstStyle/>
          <a:p>
            <a:r>
              <a:rPr lang="he-IL" sz="1400" dirty="0" smtClean="0"/>
              <a:t>נתן אלתרמן </a:t>
            </a:r>
          </a:p>
          <a:p>
            <a:r>
              <a:rPr lang="he-IL" sz="1400" dirty="0" smtClean="0"/>
              <a:t>דבר </a:t>
            </a:r>
          </a:p>
          <a:p>
            <a:r>
              <a:rPr lang="he-IL" sz="1400" dirty="0" smtClean="0"/>
              <a:t>28/9/1945</a:t>
            </a:r>
            <a:r>
              <a:rPr lang="he-IL" dirty="0" smtClean="0"/>
              <a:t> </a:t>
            </a:r>
          </a:p>
        </p:txBody>
      </p:sp>
      <p:sp>
        <p:nvSpPr>
          <p:cNvPr id="13" name="TextBox 12"/>
          <p:cNvSpPr txBox="1"/>
          <p:nvPr/>
        </p:nvSpPr>
        <p:spPr>
          <a:xfrm>
            <a:off x="1331640" y="188640"/>
            <a:ext cx="4680520" cy="307777"/>
          </a:xfrm>
          <a:prstGeom prst="rect">
            <a:avLst/>
          </a:prstGeom>
          <a:noFill/>
        </p:spPr>
        <p:txBody>
          <a:bodyPr wrap="square" rtlCol="1">
            <a:spAutoFit/>
          </a:bodyPr>
          <a:lstStyle/>
          <a:p>
            <a:r>
              <a:rPr lang="he-IL" sz="1400" dirty="0" smtClean="0"/>
              <a:t> לקראת גיבוש מדיניות הממשלה הבריטית בשאלת פלשתינה </a:t>
            </a:r>
            <a:endParaRPr lang="he-IL"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107504" y="332656"/>
            <a:ext cx="8784976" cy="830997"/>
          </a:xfrm>
          <a:prstGeom prst="rect">
            <a:avLst/>
          </a:prstGeom>
        </p:spPr>
        <p:txBody>
          <a:bodyPr wrap="square">
            <a:spAutoFit/>
          </a:bodyPr>
          <a:lstStyle/>
          <a:p>
            <a:r>
              <a:rPr lang="he-IL" sz="1600" dirty="0" smtClean="0"/>
              <a:t>על מנת לתת לפעולות הגירוש אחיזה משפטית, פרסם המושל הבריטי בקפריסין צ'ארלס קמפבל </a:t>
            </a:r>
            <a:r>
              <a:rPr lang="he-IL" sz="1600" dirty="0" err="1" smtClean="0"/>
              <a:t>וולי</a:t>
            </a:r>
            <a:r>
              <a:rPr lang="he-IL" sz="1600" dirty="0" smtClean="0"/>
              <a:t> </a:t>
            </a:r>
            <a:r>
              <a:rPr lang="en-US" sz="1600" dirty="0" smtClean="0"/>
              <a:t>Charles Campbell Woolley</a:t>
            </a:r>
            <a:r>
              <a:rPr lang="he-IL" sz="1600" dirty="0" smtClean="0"/>
              <a:t> חוק שיאפשר את מעצרם של המעפילים. בחוק הוגדר "מהגר לא חוקי" כאדם שהגיע לארץ ישראל בניגוד לפקודת העלייה של שנת 1941. </a:t>
            </a:r>
            <a:endParaRPr lang="he-IL" sz="1600" dirty="0"/>
          </a:p>
        </p:txBody>
      </p:sp>
      <p:pic>
        <p:nvPicPr>
          <p:cNvPr id="3" name="תמונה 2" descr="העתון הרשמי 1.jpg"/>
          <p:cNvPicPr>
            <a:picLocks noChangeAspect="1"/>
          </p:cNvPicPr>
          <p:nvPr/>
        </p:nvPicPr>
        <p:blipFill>
          <a:blip r:embed="rId3" cstate="print"/>
          <a:stretch>
            <a:fillRect/>
          </a:stretch>
        </p:blipFill>
        <p:spPr>
          <a:xfrm>
            <a:off x="1475656" y="1124744"/>
            <a:ext cx="6015384" cy="2923364"/>
          </a:xfrm>
          <a:prstGeom prst="rect">
            <a:avLst/>
          </a:prstGeom>
        </p:spPr>
      </p:pic>
      <p:pic>
        <p:nvPicPr>
          <p:cNvPr id="4" name="תמונה 3" descr="העתון הרשמי 2.jpg"/>
          <p:cNvPicPr>
            <a:picLocks noChangeAspect="1"/>
          </p:cNvPicPr>
          <p:nvPr/>
        </p:nvPicPr>
        <p:blipFill>
          <a:blip r:embed="rId4" cstate="print"/>
          <a:stretch>
            <a:fillRect/>
          </a:stretch>
        </p:blipFill>
        <p:spPr>
          <a:xfrm>
            <a:off x="179512" y="4293096"/>
            <a:ext cx="8696325" cy="1962150"/>
          </a:xfrm>
          <a:prstGeom prst="rect">
            <a:avLst/>
          </a:prstGeom>
        </p:spPr>
      </p:pic>
      <p:sp>
        <p:nvSpPr>
          <p:cNvPr id="5" name="מלבן 4"/>
          <p:cNvSpPr/>
          <p:nvPr/>
        </p:nvSpPr>
        <p:spPr>
          <a:xfrm>
            <a:off x="395536" y="5805264"/>
            <a:ext cx="82809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rtlCol="1" anchor="ctr"/>
          <a:lstStyle/>
          <a:p>
            <a:pPr algn="ctr"/>
            <a:endParaRPr lang="he-I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בטול פקודת העליה 2.jpg"/>
          <p:cNvPicPr>
            <a:picLocks noChangeAspect="1"/>
          </p:cNvPicPr>
          <p:nvPr/>
        </p:nvPicPr>
        <p:blipFill>
          <a:blip r:embed="rId3" cstate="print"/>
          <a:stretch>
            <a:fillRect/>
          </a:stretch>
        </p:blipFill>
        <p:spPr>
          <a:xfrm>
            <a:off x="971600" y="3501008"/>
            <a:ext cx="7135054" cy="3096344"/>
          </a:xfrm>
          <a:prstGeom prst="rect">
            <a:avLst/>
          </a:prstGeom>
        </p:spPr>
      </p:pic>
      <p:pic>
        <p:nvPicPr>
          <p:cNvPr id="3" name="תמונה 2" descr="בטול פקודת העליה 1.jpg"/>
          <p:cNvPicPr>
            <a:picLocks noChangeAspect="1"/>
          </p:cNvPicPr>
          <p:nvPr/>
        </p:nvPicPr>
        <p:blipFill>
          <a:blip r:embed="rId4" cstate="print"/>
          <a:stretch>
            <a:fillRect/>
          </a:stretch>
        </p:blipFill>
        <p:spPr>
          <a:xfrm>
            <a:off x="971600" y="2204864"/>
            <a:ext cx="7116006" cy="1199075"/>
          </a:xfrm>
          <a:prstGeom prst="rect">
            <a:avLst/>
          </a:prstGeom>
        </p:spPr>
      </p:pic>
      <p:sp>
        <p:nvSpPr>
          <p:cNvPr id="4" name="TextBox 3"/>
          <p:cNvSpPr txBox="1"/>
          <p:nvPr/>
        </p:nvSpPr>
        <p:spPr>
          <a:xfrm>
            <a:off x="0" y="1772816"/>
            <a:ext cx="8892480" cy="338554"/>
          </a:xfrm>
          <a:prstGeom prst="rect">
            <a:avLst/>
          </a:prstGeom>
          <a:noFill/>
        </p:spPr>
        <p:txBody>
          <a:bodyPr wrap="square" rtlCol="1">
            <a:spAutoFit/>
          </a:bodyPr>
          <a:lstStyle/>
          <a:p>
            <a:r>
              <a:rPr lang="he-IL" sz="1600" dirty="0" smtClean="0"/>
              <a:t>פקודת העליה משנת 1941 בוטלה ב- 1952 </a:t>
            </a:r>
            <a:endParaRPr lang="he-IL" sz="1600" dirty="0"/>
          </a:p>
        </p:txBody>
      </p:sp>
      <p:sp>
        <p:nvSpPr>
          <p:cNvPr id="5" name="TextBox 4"/>
          <p:cNvSpPr txBox="1"/>
          <p:nvPr/>
        </p:nvSpPr>
        <p:spPr>
          <a:xfrm>
            <a:off x="0" y="188640"/>
            <a:ext cx="8892480" cy="338554"/>
          </a:xfrm>
          <a:prstGeom prst="rect">
            <a:avLst/>
          </a:prstGeom>
          <a:noFill/>
        </p:spPr>
        <p:txBody>
          <a:bodyPr wrap="square" rtlCol="1">
            <a:spAutoFit/>
          </a:bodyPr>
          <a:lstStyle/>
          <a:p>
            <a:r>
              <a:rPr lang="he-IL" sz="1600" dirty="0" smtClean="0"/>
              <a:t>בטול הספר הלבן 21/5/1948 </a:t>
            </a:r>
            <a:endParaRPr lang="he-IL" sz="1600" dirty="0"/>
          </a:p>
        </p:txBody>
      </p:sp>
      <p:pic>
        <p:nvPicPr>
          <p:cNvPr id="7" name="תמונה 6" descr="בטול הספר הלבו 2.jpg"/>
          <p:cNvPicPr>
            <a:picLocks noChangeAspect="1"/>
          </p:cNvPicPr>
          <p:nvPr/>
        </p:nvPicPr>
        <p:blipFill>
          <a:blip r:embed="rId5" cstate="print"/>
          <a:stretch>
            <a:fillRect/>
          </a:stretch>
        </p:blipFill>
        <p:spPr>
          <a:xfrm>
            <a:off x="1907704" y="548680"/>
            <a:ext cx="6996777" cy="1018595"/>
          </a:xfrm>
          <a:prstGeom prst="rect">
            <a:avLst/>
          </a:prstGeom>
        </p:spPr>
      </p:pic>
      <p:pic>
        <p:nvPicPr>
          <p:cNvPr id="8" name="תמונה 7" descr="בטול הספר הלבו 3.jpg"/>
          <p:cNvPicPr>
            <a:picLocks noChangeAspect="1"/>
          </p:cNvPicPr>
          <p:nvPr/>
        </p:nvPicPr>
        <p:blipFill>
          <a:blip r:embed="rId6" cstate="print"/>
          <a:stretch>
            <a:fillRect/>
          </a:stretch>
        </p:blipFill>
        <p:spPr>
          <a:xfrm>
            <a:off x="0" y="764704"/>
            <a:ext cx="2455962" cy="917511"/>
          </a:xfrm>
          <a:prstGeom prst="rect">
            <a:avLst/>
          </a:prstGeom>
          <a:scene3d>
            <a:camera prst="orthographicFront">
              <a:rot lat="0" lon="0" rev="2700000"/>
            </a:camera>
            <a:lightRig rig="threePt" dir="t"/>
          </a:scene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260648"/>
            <a:ext cx="8892480" cy="1323439"/>
          </a:xfrm>
          <a:prstGeom prst="rect">
            <a:avLst/>
          </a:prstGeom>
          <a:noFill/>
        </p:spPr>
        <p:txBody>
          <a:bodyPr wrap="square" rtlCol="1">
            <a:spAutoFit/>
          </a:bodyPr>
          <a:lstStyle/>
          <a:p>
            <a:r>
              <a:rPr lang="he-IL" sz="1600" b="1" u="sng" dirty="0" smtClean="0"/>
              <a:t>ידיעות ראשונות על מחנות המעצר בקפריסין</a:t>
            </a:r>
            <a:r>
              <a:rPr lang="he-IL" sz="1600" dirty="0" smtClean="0"/>
              <a:t>, הופיעו בעתונות:  </a:t>
            </a:r>
          </a:p>
          <a:p>
            <a:endParaRPr lang="he-IL" sz="1600" dirty="0" smtClean="0"/>
          </a:p>
          <a:p>
            <a:r>
              <a:rPr lang="he-IL" sz="1600" dirty="0" smtClean="0"/>
              <a:t>בדבר, יום חמישי, 8/8/1946 :  </a:t>
            </a:r>
          </a:p>
          <a:p>
            <a:r>
              <a:rPr lang="he-IL" sz="1600" b="1" dirty="0" smtClean="0">
                <a:cs typeface="+mj-cs"/>
              </a:rPr>
              <a:t>בעתון הצבאי "מיד </a:t>
            </a:r>
            <a:r>
              <a:rPr lang="he-IL" sz="1600" b="1" dirty="0" err="1" smtClean="0">
                <a:cs typeface="+mj-cs"/>
              </a:rPr>
              <a:t>איסט</a:t>
            </a:r>
            <a:r>
              <a:rPr lang="he-IL" sz="1600" b="1" dirty="0" smtClean="0">
                <a:cs typeface="+mj-cs"/>
              </a:rPr>
              <a:t> מייל" הופיעה ידיעה על מחנה רכוז שהוקם ליד </a:t>
            </a:r>
            <a:r>
              <a:rPr lang="he-IL" sz="1600" b="1" dirty="0" err="1" smtClean="0">
                <a:cs typeface="+mj-cs"/>
              </a:rPr>
              <a:t>פמגוסטה</a:t>
            </a:r>
            <a:r>
              <a:rPr lang="he-IL" sz="1600" b="1" dirty="0" smtClean="0">
                <a:cs typeface="+mj-cs"/>
              </a:rPr>
              <a:t> בשביל 2000 איש </a:t>
            </a:r>
          </a:p>
          <a:p>
            <a:r>
              <a:rPr lang="he-IL" sz="1600" b="1" dirty="0" smtClean="0">
                <a:cs typeface="+mj-cs"/>
              </a:rPr>
              <a:t>שהיו צריכים להגיע למחנה ב- 7/8/1946. </a:t>
            </a:r>
            <a:endParaRPr lang="he-IL" sz="1600" b="1" dirty="0">
              <a:cs typeface="+mj-cs"/>
            </a:endParaRPr>
          </a:p>
        </p:txBody>
      </p:sp>
      <p:sp>
        <p:nvSpPr>
          <p:cNvPr id="4" name="TextBox 3"/>
          <p:cNvSpPr txBox="1"/>
          <p:nvPr/>
        </p:nvSpPr>
        <p:spPr>
          <a:xfrm>
            <a:off x="0" y="1772816"/>
            <a:ext cx="8892480" cy="1323439"/>
          </a:xfrm>
          <a:prstGeom prst="rect">
            <a:avLst/>
          </a:prstGeom>
          <a:noFill/>
        </p:spPr>
        <p:txBody>
          <a:bodyPr wrap="square" rtlCol="1">
            <a:spAutoFit/>
          </a:bodyPr>
          <a:lstStyle/>
          <a:p>
            <a:r>
              <a:rPr lang="he-IL" sz="1600" dirty="0" err="1" smtClean="0"/>
              <a:t>בהמשקיף</a:t>
            </a:r>
            <a:r>
              <a:rPr lang="he-IL" sz="1600" dirty="0" smtClean="0"/>
              <a:t>, יום שישי, 9/8/1946 :      </a:t>
            </a:r>
          </a:p>
          <a:p>
            <a:r>
              <a:rPr lang="he-IL" sz="1600" b="1" dirty="0" smtClean="0">
                <a:cs typeface="+mj-cs"/>
              </a:rPr>
              <a:t>הבריטים הודיעו </a:t>
            </a:r>
            <a:r>
              <a:rPr lang="he-IL" sz="1600" b="1" dirty="0" err="1" smtClean="0">
                <a:cs typeface="+mj-cs"/>
              </a:rPr>
              <a:t>לאמרקאים</a:t>
            </a:r>
            <a:r>
              <a:rPr lang="he-IL" sz="1600" b="1" dirty="0" smtClean="0">
                <a:cs typeface="+mj-cs"/>
              </a:rPr>
              <a:t> (לפי "יונייטד פרס"), "כי כל האניות שבהן יובאו עולים מעל המכסה החדשית של 1500, יועברו לקפריסין".  </a:t>
            </a:r>
          </a:p>
          <a:p>
            <a:r>
              <a:rPr lang="he-IL" sz="1600" b="1" dirty="0" smtClean="0">
                <a:cs typeface="+mj-cs"/>
              </a:rPr>
              <a:t>כמו כן כותב המשקיף באותו היום כי:  "</a:t>
            </a:r>
            <a:r>
              <a:rPr lang="he-IL" sz="1600" b="1" dirty="0" err="1" smtClean="0">
                <a:cs typeface="+mj-cs"/>
              </a:rPr>
              <a:t>הדיילי</a:t>
            </a:r>
            <a:r>
              <a:rPr lang="he-IL" sz="1600" b="1" dirty="0" smtClean="0">
                <a:cs typeface="+mj-cs"/>
              </a:rPr>
              <a:t> טלגרף" מסר ב- 8/8/1946 כי המחנות שהוקמו בקפריסין לא נועדו לפליטים </a:t>
            </a:r>
            <a:r>
              <a:rPr lang="he-IL" sz="1600" b="1" dirty="0" err="1" smtClean="0">
                <a:cs typeface="+mj-cs"/>
              </a:rPr>
              <a:t>יהידיים</a:t>
            </a:r>
            <a:r>
              <a:rPr lang="he-IL" sz="1600" b="1" dirty="0" smtClean="0">
                <a:cs typeface="+mj-cs"/>
              </a:rPr>
              <a:t>.  </a:t>
            </a:r>
            <a:endParaRPr lang="he-IL" sz="1600" b="1" dirty="0">
              <a:cs typeface="+mj-cs"/>
            </a:endParaRPr>
          </a:p>
        </p:txBody>
      </p:sp>
      <p:sp>
        <p:nvSpPr>
          <p:cNvPr id="9" name="TextBox 8"/>
          <p:cNvSpPr txBox="1"/>
          <p:nvPr/>
        </p:nvSpPr>
        <p:spPr>
          <a:xfrm>
            <a:off x="0" y="3284984"/>
            <a:ext cx="8892480" cy="830997"/>
          </a:xfrm>
          <a:prstGeom prst="rect">
            <a:avLst/>
          </a:prstGeom>
          <a:noFill/>
        </p:spPr>
        <p:txBody>
          <a:bodyPr wrap="square" rtlCol="1">
            <a:spAutoFit/>
          </a:bodyPr>
          <a:lstStyle/>
          <a:p>
            <a:r>
              <a:rPr lang="he-IL" sz="1600" dirty="0" smtClean="0"/>
              <a:t>בדבר, יום ראשון, 11/8/1946: </a:t>
            </a:r>
          </a:p>
          <a:p>
            <a:r>
              <a:rPr lang="he-IL" sz="1600" b="1" dirty="0" smtClean="0">
                <a:cs typeface="+mj-cs"/>
              </a:rPr>
              <a:t> "בימים הקרובים תפורסם בלונדון מטעם הממשלה הבריטית על התכניות החדשות להשתלטות על העליה "הבלתי-חוקית" לארץ-ישראל". ... "ולהפנות למחנות קפריסין את כל הפליטים שיגיעו לחופי ארץ-ישראל".   </a:t>
            </a:r>
            <a:endParaRPr lang="he-IL" sz="1600" b="1" dirty="0">
              <a:cs typeface="+mj-cs"/>
            </a:endParaRPr>
          </a:p>
        </p:txBody>
      </p:sp>
      <p:sp>
        <p:nvSpPr>
          <p:cNvPr id="12" name="TextBox 11"/>
          <p:cNvSpPr txBox="1"/>
          <p:nvPr/>
        </p:nvSpPr>
        <p:spPr>
          <a:xfrm>
            <a:off x="0" y="4365104"/>
            <a:ext cx="8820472" cy="584775"/>
          </a:xfrm>
          <a:prstGeom prst="rect">
            <a:avLst/>
          </a:prstGeom>
          <a:noFill/>
        </p:spPr>
        <p:txBody>
          <a:bodyPr wrap="square" rtlCol="1">
            <a:spAutoFit/>
          </a:bodyPr>
          <a:lstStyle/>
          <a:p>
            <a:r>
              <a:rPr lang="he-IL" sz="1600" dirty="0" err="1" smtClean="0"/>
              <a:t>בהמשקיף</a:t>
            </a:r>
            <a:r>
              <a:rPr lang="he-IL" sz="1600" dirty="0" smtClean="0"/>
              <a:t>, יום שני, 12/8/1946: </a:t>
            </a:r>
          </a:p>
          <a:p>
            <a:r>
              <a:rPr lang="he-IL" sz="1600" b="1" dirty="0" smtClean="0">
                <a:cs typeface="+mj-cs"/>
              </a:rPr>
              <a:t>... " החשאיות הגדולה שבה הכינו את מחנות הריכוז מוכרחה לעורר בקרב העם את החשד שהממשלה הבריטית...." </a:t>
            </a:r>
            <a:endParaRPr lang="he-IL" sz="1600" b="1" dirty="0">
              <a:cs typeface="+mj-cs"/>
            </a:endParaRPr>
          </a:p>
        </p:txBody>
      </p:sp>
      <p:sp>
        <p:nvSpPr>
          <p:cNvPr id="6" name="TextBox 5"/>
          <p:cNvSpPr txBox="1"/>
          <p:nvPr/>
        </p:nvSpPr>
        <p:spPr>
          <a:xfrm>
            <a:off x="1187624" y="5589240"/>
            <a:ext cx="6480720" cy="707886"/>
          </a:xfrm>
          <a:prstGeom prst="rect">
            <a:avLst/>
          </a:prstGeom>
          <a:noFill/>
          <a:ln w="22225">
            <a:solidFill>
              <a:schemeClr val="tx1"/>
            </a:solidFill>
          </a:ln>
        </p:spPr>
        <p:txBody>
          <a:bodyPr wrap="square" rtlCol="1">
            <a:spAutoFit/>
          </a:bodyPr>
          <a:lstStyle/>
          <a:p>
            <a:pPr algn="ctr"/>
            <a:r>
              <a:rPr lang="he-IL" sz="2000" dirty="0" smtClean="0"/>
              <a:t>הצבא הבריטי בנה 12 מחנות בארבעה אתרים שנודעו כ-  </a:t>
            </a:r>
          </a:p>
          <a:p>
            <a:pPr algn="ctr"/>
            <a:r>
              <a:rPr lang="he-IL" sz="2000" b="1" dirty="0" smtClean="0"/>
              <a:t>מחנות המעצר בקפריסין</a:t>
            </a:r>
            <a:r>
              <a:rPr lang="he-IL" sz="2000" dirty="0" smtClean="0"/>
              <a:t>     </a:t>
            </a:r>
            <a:endParaRPr lang="he-IL"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תמונה 1" descr="קפריסין 1600 2.jpg"/>
          <p:cNvPicPr>
            <a:picLocks noChangeAspect="1"/>
          </p:cNvPicPr>
          <p:nvPr/>
        </p:nvPicPr>
        <p:blipFill>
          <a:blip r:embed="rId2" cstate="print"/>
          <a:stretch>
            <a:fillRect/>
          </a:stretch>
        </p:blipFill>
        <p:spPr>
          <a:xfrm>
            <a:off x="0" y="164148"/>
            <a:ext cx="9144000" cy="6529704"/>
          </a:xfrm>
          <a:prstGeom prst="rect">
            <a:avLst/>
          </a:prstGeom>
        </p:spPr>
      </p:pic>
      <p:sp>
        <p:nvSpPr>
          <p:cNvPr id="3" name="TextBox 2"/>
          <p:cNvSpPr txBox="1"/>
          <p:nvPr/>
        </p:nvSpPr>
        <p:spPr>
          <a:xfrm>
            <a:off x="4355976" y="5805264"/>
            <a:ext cx="1872208" cy="338554"/>
          </a:xfrm>
          <a:prstGeom prst="rect">
            <a:avLst/>
          </a:prstGeom>
          <a:noFill/>
        </p:spPr>
        <p:txBody>
          <a:bodyPr wrap="square" rtlCol="1">
            <a:spAutoFit/>
          </a:bodyPr>
          <a:lstStyle/>
          <a:p>
            <a:r>
              <a:rPr lang="he-IL" sz="1600" dirty="0" smtClean="0"/>
              <a:t>מפה משנת 1600 </a:t>
            </a:r>
            <a:endParaRPr lang="he-IL"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29-2    מסלול יגור.jpg"/>
          <p:cNvPicPr>
            <a:picLocks noChangeAspect="1"/>
          </p:cNvPicPr>
          <p:nvPr/>
        </p:nvPicPr>
        <p:blipFill>
          <a:blip r:embed="rId3" cstate="print"/>
          <a:stretch>
            <a:fillRect/>
          </a:stretch>
        </p:blipFill>
        <p:spPr>
          <a:xfrm>
            <a:off x="4932040" y="764704"/>
            <a:ext cx="3886146" cy="2448272"/>
          </a:xfrm>
          <a:prstGeom prst="rect">
            <a:avLst/>
          </a:prstGeom>
          <a:ln>
            <a:solidFill>
              <a:schemeClr val="tx2">
                <a:lumMod val="75000"/>
              </a:schemeClr>
            </a:solidFill>
          </a:ln>
        </p:spPr>
      </p:pic>
      <p:sp>
        <p:nvSpPr>
          <p:cNvPr id="5" name="TextBox 4"/>
          <p:cNvSpPr txBox="1"/>
          <p:nvPr/>
        </p:nvSpPr>
        <p:spPr>
          <a:xfrm>
            <a:off x="827584" y="3356992"/>
            <a:ext cx="3384376" cy="615553"/>
          </a:xfrm>
          <a:prstGeom prst="rect">
            <a:avLst/>
          </a:prstGeom>
          <a:noFill/>
        </p:spPr>
        <p:txBody>
          <a:bodyPr wrap="square" rtlCol="1">
            <a:spAutoFit/>
          </a:bodyPr>
          <a:lstStyle/>
          <a:p>
            <a:pPr algn="ctr"/>
            <a:r>
              <a:rPr lang="he-IL" sz="1600" dirty="0" smtClean="0"/>
              <a:t>נתיב השייט של </a:t>
            </a:r>
          </a:p>
          <a:p>
            <a:pPr algn="ctr"/>
            <a:r>
              <a:rPr lang="he-IL" b="1" dirty="0" smtClean="0">
                <a:effectLst>
                  <a:outerShdw blurRad="38100" dist="38100" dir="2700000" algn="tl">
                    <a:srgbClr val="000000">
                      <a:alpha val="43137"/>
                    </a:srgbClr>
                  </a:outerShdw>
                </a:effectLst>
              </a:rPr>
              <a:t>הנרייטה </a:t>
            </a:r>
            <a:r>
              <a:rPr lang="he-IL" b="1" dirty="0" err="1" smtClean="0">
                <a:effectLst>
                  <a:outerShdw blurRad="38100" dist="38100" dir="2700000" algn="tl">
                    <a:srgbClr val="000000">
                      <a:alpha val="43137"/>
                    </a:srgbClr>
                  </a:outerShdw>
                </a:effectLst>
              </a:rPr>
              <a:t>סאלד</a:t>
            </a:r>
            <a:endParaRPr lang="he-IL" b="1" dirty="0">
              <a:effectLst>
                <a:outerShdw blurRad="38100" dist="38100" dir="2700000" algn="tl">
                  <a:srgbClr val="000000">
                    <a:alpha val="43137"/>
                  </a:srgbClr>
                </a:outerShdw>
              </a:effectLst>
            </a:endParaRPr>
          </a:p>
        </p:txBody>
      </p:sp>
      <p:sp>
        <p:nvSpPr>
          <p:cNvPr id="6" name="TextBox 5"/>
          <p:cNvSpPr txBox="1"/>
          <p:nvPr/>
        </p:nvSpPr>
        <p:spPr>
          <a:xfrm>
            <a:off x="4644008" y="4005064"/>
            <a:ext cx="4320480" cy="1354217"/>
          </a:xfrm>
          <a:prstGeom prst="rect">
            <a:avLst/>
          </a:prstGeom>
          <a:noFill/>
        </p:spPr>
        <p:txBody>
          <a:bodyPr wrap="square" rtlCol="1">
            <a:spAutoFit/>
          </a:bodyPr>
          <a:lstStyle/>
          <a:p>
            <a:r>
              <a:rPr lang="he-IL" sz="1600" dirty="0" smtClean="0"/>
              <a:t>שם מקורי:  </a:t>
            </a:r>
            <a:r>
              <a:rPr lang="en-US" sz="1600" i="1" dirty="0" err="1" smtClean="0"/>
              <a:t>Sagolem</a:t>
            </a:r>
            <a:r>
              <a:rPr lang="he-IL" sz="1600" dirty="0" smtClean="0"/>
              <a:t>   </a:t>
            </a:r>
          </a:p>
          <a:p>
            <a:r>
              <a:rPr lang="he-IL" sz="1600" dirty="0" smtClean="0"/>
              <a:t>נמל יציאה: לה – סיוטה (</a:t>
            </a:r>
            <a:r>
              <a:rPr lang="en-US" sz="1600" dirty="0" smtClean="0"/>
              <a:t>La </a:t>
            </a:r>
            <a:r>
              <a:rPr lang="en-US" sz="1600" dirty="0" err="1" smtClean="0"/>
              <a:t>Ciotat</a:t>
            </a:r>
            <a:r>
              <a:rPr lang="he-IL" sz="1600" dirty="0" smtClean="0"/>
              <a:t>), ליד מרסיי</a:t>
            </a:r>
            <a:r>
              <a:rPr lang="he-IL" sz="1600" dirty="0" smtClean="0">
                <a:solidFill>
                  <a:srgbClr val="FF0000"/>
                </a:solidFill>
              </a:rPr>
              <a:t> </a:t>
            </a:r>
            <a:r>
              <a:rPr lang="he-IL" sz="1600" dirty="0" smtClean="0"/>
              <a:t>צרפת </a:t>
            </a:r>
            <a:r>
              <a:rPr lang="he-IL" sz="1600" dirty="0" smtClean="0">
                <a:solidFill>
                  <a:srgbClr val="FF0000"/>
                </a:solidFill>
              </a:rPr>
              <a:t/>
            </a:r>
            <a:br>
              <a:rPr lang="he-IL" sz="1600" dirty="0" smtClean="0">
                <a:solidFill>
                  <a:srgbClr val="FF0000"/>
                </a:solidFill>
              </a:rPr>
            </a:br>
            <a:r>
              <a:rPr lang="he-IL" sz="1600" dirty="0" smtClean="0"/>
              <a:t>תאריך יציאה: 29.7.1946</a:t>
            </a:r>
            <a:endParaRPr lang="he-IL" sz="1600" dirty="0" smtClean="0">
              <a:solidFill>
                <a:srgbClr val="FF0000"/>
              </a:solidFill>
            </a:endParaRPr>
          </a:p>
          <a:p>
            <a:r>
              <a:rPr lang="he-IL" sz="1600" dirty="0" smtClean="0"/>
              <a:t>תאריך הגעה: 11.8.1946 </a:t>
            </a:r>
            <a:r>
              <a:rPr lang="he-IL" sz="1600" dirty="0" smtClean="0">
                <a:solidFill>
                  <a:srgbClr val="FF0000"/>
                </a:solidFill>
              </a:rPr>
              <a:t>       </a:t>
            </a:r>
          </a:p>
          <a:p>
            <a:r>
              <a:rPr lang="he-IL" sz="1600" dirty="0" smtClean="0"/>
              <a:t>מספר מעפילים: 754   </a:t>
            </a:r>
          </a:p>
        </p:txBody>
      </p:sp>
      <p:pic>
        <p:nvPicPr>
          <p:cNvPr id="8" name="תמונה 7" descr="הנריטה סולד - נתיב הפלגה.jpg"/>
          <p:cNvPicPr>
            <a:picLocks noChangeAspect="1"/>
          </p:cNvPicPr>
          <p:nvPr/>
        </p:nvPicPr>
        <p:blipFill>
          <a:blip r:embed="rId4" cstate="print"/>
          <a:stretch>
            <a:fillRect/>
          </a:stretch>
        </p:blipFill>
        <p:spPr>
          <a:xfrm>
            <a:off x="467544" y="764704"/>
            <a:ext cx="3872366" cy="2448272"/>
          </a:xfrm>
          <a:prstGeom prst="rect">
            <a:avLst/>
          </a:prstGeom>
          <a:ln>
            <a:solidFill>
              <a:schemeClr val="tx2">
                <a:lumMod val="75000"/>
              </a:schemeClr>
            </a:solidFill>
          </a:ln>
        </p:spPr>
      </p:pic>
      <p:sp>
        <p:nvSpPr>
          <p:cNvPr id="9" name="TextBox 8"/>
          <p:cNvSpPr txBox="1"/>
          <p:nvPr/>
        </p:nvSpPr>
        <p:spPr>
          <a:xfrm>
            <a:off x="5148064" y="3284984"/>
            <a:ext cx="3384376" cy="615553"/>
          </a:xfrm>
          <a:prstGeom prst="rect">
            <a:avLst/>
          </a:prstGeom>
          <a:noFill/>
        </p:spPr>
        <p:txBody>
          <a:bodyPr wrap="square" rtlCol="1">
            <a:spAutoFit/>
          </a:bodyPr>
          <a:lstStyle/>
          <a:p>
            <a:pPr algn="ctr"/>
            <a:r>
              <a:rPr lang="he-IL" sz="1600" dirty="0" smtClean="0"/>
              <a:t>נתיב השייט של </a:t>
            </a:r>
          </a:p>
          <a:p>
            <a:pPr algn="ctr"/>
            <a:r>
              <a:rPr lang="he-IL" b="1" dirty="0" smtClean="0">
                <a:effectLst>
                  <a:outerShdw blurRad="38100" dist="38100" dir="2700000" algn="tl">
                    <a:srgbClr val="000000">
                      <a:alpha val="43137"/>
                    </a:srgbClr>
                  </a:outerShdw>
                </a:effectLst>
              </a:rPr>
              <a:t>יגור</a:t>
            </a:r>
            <a:endParaRPr lang="he-IL" b="1" dirty="0">
              <a:effectLst>
                <a:outerShdw blurRad="38100" dist="38100" dir="2700000" algn="tl">
                  <a:srgbClr val="000000">
                    <a:alpha val="43137"/>
                  </a:srgbClr>
                </a:outerShdw>
              </a:effectLst>
            </a:endParaRPr>
          </a:p>
        </p:txBody>
      </p:sp>
      <p:sp>
        <p:nvSpPr>
          <p:cNvPr id="10" name="TextBox 9"/>
          <p:cNvSpPr txBox="1"/>
          <p:nvPr/>
        </p:nvSpPr>
        <p:spPr>
          <a:xfrm>
            <a:off x="0" y="4149080"/>
            <a:ext cx="4608512" cy="1846659"/>
          </a:xfrm>
          <a:prstGeom prst="rect">
            <a:avLst/>
          </a:prstGeom>
          <a:noFill/>
        </p:spPr>
        <p:txBody>
          <a:bodyPr wrap="square" rtlCol="1">
            <a:spAutoFit/>
          </a:bodyPr>
          <a:lstStyle/>
          <a:p>
            <a:r>
              <a:rPr lang="he-IL" sz="1600" dirty="0" smtClean="0"/>
              <a:t>שם מקורי:  </a:t>
            </a:r>
            <a:r>
              <a:rPr lang="en-US" sz="1600" dirty="0" err="1" smtClean="0"/>
              <a:t>Arites</a:t>
            </a:r>
            <a:r>
              <a:rPr lang="en-US" sz="1600" dirty="0" smtClean="0"/>
              <a:t> Salas</a:t>
            </a:r>
            <a:r>
              <a:rPr lang="he-IL" sz="1600" dirty="0" smtClean="0"/>
              <a:t> </a:t>
            </a:r>
          </a:p>
          <a:p>
            <a:r>
              <a:rPr lang="he-IL" sz="1600" dirty="0" smtClean="0"/>
              <a:t>נמל יציאה: כף </a:t>
            </a:r>
            <a:r>
              <a:rPr lang="he-IL" sz="1600" dirty="0" err="1" smtClean="0"/>
              <a:t>סוניון</a:t>
            </a:r>
            <a:r>
              <a:rPr lang="he-IL" sz="1600" dirty="0" smtClean="0"/>
              <a:t> ליד אתונה יוון </a:t>
            </a:r>
            <a:br>
              <a:rPr lang="he-IL" sz="1600" dirty="0" smtClean="0"/>
            </a:br>
            <a:r>
              <a:rPr lang="he-IL" sz="1600" dirty="0" smtClean="0"/>
              <a:t>תאריך יציאה: 30.7.1946 </a:t>
            </a:r>
            <a:r>
              <a:rPr lang="he-IL" sz="1600" dirty="0" smtClean="0">
                <a:solidFill>
                  <a:srgbClr val="FF0000"/>
                </a:solidFill>
              </a:rPr>
              <a:t>     </a:t>
            </a:r>
            <a:r>
              <a:rPr lang="he-IL" sz="1600" dirty="0" smtClean="0"/>
              <a:t>23:00 </a:t>
            </a:r>
            <a:r>
              <a:rPr lang="he-IL" sz="1600" dirty="0" smtClean="0">
                <a:solidFill>
                  <a:srgbClr val="FF0000"/>
                </a:solidFill>
              </a:rPr>
              <a:t>  </a:t>
            </a:r>
          </a:p>
          <a:p>
            <a:r>
              <a:rPr lang="he-IL" sz="1600" dirty="0" smtClean="0"/>
              <a:t>תאריך הגעה: 12.8.1946        </a:t>
            </a:r>
          </a:p>
          <a:p>
            <a:r>
              <a:rPr lang="he-IL" sz="1600" dirty="0" smtClean="0"/>
              <a:t>מספר מעפילים: 394 ביציאה </a:t>
            </a:r>
          </a:p>
          <a:p>
            <a:r>
              <a:rPr lang="he-IL" sz="1600" dirty="0" smtClean="0"/>
              <a:t>                      546 בהגעה לנמל חיפה </a:t>
            </a:r>
          </a:p>
          <a:p>
            <a:r>
              <a:rPr lang="he-IL" sz="1600" dirty="0" smtClean="0"/>
              <a:t>                         (עם מעפילי רפי 2 [ 150 ] + 2 לידות)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תמונה 3" descr="A_P_016368_10     הנרייטה סאלד.jpg"/>
          <p:cNvPicPr>
            <a:picLocks noChangeAspect="1"/>
          </p:cNvPicPr>
          <p:nvPr/>
        </p:nvPicPr>
        <p:blipFill>
          <a:blip r:embed="rId3" cstate="print"/>
          <a:stretch>
            <a:fillRect/>
          </a:stretch>
        </p:blipFill>
        <p:spPr>
          <a:xfrm>
            <a:off x="179511" y="2708920"/>
            <a:ext cx="6027823" cy="4005064"/>
          </a:xfrm>
          <a:prstGeom prst="rect">
            <a:avLst/>
          </a:prstGeom>
        </p:spPr>
      </p:pic>
      <p:pic>
        <p:nvPicPr>
          <p:cNvPr id="2" name="תמונה 1" descr="יגור 1.jpg"/>
          <p:cNvPicPr>
            <a:picLocks noChangeAspect="1"/>
          </p:cNvPicPr>
          <p:nvPr/>
        </p:nvPicPr>
        <p:blipFill>
          <a:blip r:embed="rId4" cstate="print"/>
          <a:stretch>
            <a:fillRect/>
          </a:stretch>
        </p:blipFill>
        <p:spPr>
          <a:xfrm>
            <a:off x="4067944" y="116631"/>
            <a:ext cx="4905320" cy="3884697"/>
          </a:xfrm>
          <a:prstGeom prst="rect">
            <a:avLst/>
          </a:prstGeom>
        </p:spPr>
      </p:pic>
      <p:sp>
        <p:nvSpPr>
          <p:cNvPr id="3" name="TextBox 2"/>
          <p:cNvSpPr txBox="1"/>
          <p:nvPr/>
        </p:nvSpPr>
        <p:spPr>
          <a:xfrm>
            <a:off x="2483768" y="332656"/>
            <a:ext cx="1584176" cy="584775"/>
          </a:xfrm>
          <a:prstGeom prst="rect">
            <a:avLst/>
          </a:prstGeom>
          <a:noFill/>
        </p:spPr>
        <p:txBody>
          <a:bodyPr wrap="square" rtlCol="1">
            <a:spAutoFit/>
          </a:bodyPr>
          <a:lstStyle/>
          <a:p>
            <a:r>
              <a:rPr lang="he-IL" sz="1600" dirty="0" smtClean="0"/>
              <a:t>ספינת המעפילים </a:t>
            </a:r>
          </a:p>
          <a:p>
            <a:r>
              <a:rPr lang="he-IL" sz="1600" dirty="0" smtClean="0"/>
              <a:t>"יגור"  </a:t>
            </a:r>
            <a:endParaRPr lang="he-IL" sz="1600" dirty="0"/>
          </a:p>
        </p:txBody>
      </p:sp>
      <p:sp>
        <p:nvSpPr>
          <p:cNvPr id="5" name="TextBox 4"/>
          <p:cNvSpPr txBox="1"/>
          <p:nvPr/>
        </p:nvSpPr>
        <p:spPr>
          <a:xfrm>
            <a:off x="6156176" y="5805264"/>
            <a:ext cx="1584176" cy="584775"/>
          </a:xfrm>
          <a:prstGeom prst="rect">
            <a:avLst/>
          </a:prstGeom>
          <a:noFill/>
        </p:spPr>
        <p:txBody>
          <a:bodyPr wrap="square" rtlCol="1">
            <a:spAutoFit/>
          </a:bodyPr>
          <a:lstStyle/>
          <a:p>
            <a:r>
              <a:rPr lang="he-IL" sz="1600" dirty="0" smtClean="0"/>
              <a:t>ספינת המעפילים "הנרייטה </a:t>
            </a:r>
            <a:r>
              <a:rPr lang="he-IL" sz="1600" dirty="0" err="1" smtClean="0"/>
              <a:t>סאלד</a:t>
            </a:r>
            <a:r>
              <a:rPr lang="he-IL" sz="1600" dirty="0" smtClean="0"/>
              <a:t>"  </a:t>
            </a:r>
            <a:endParaRPr lang="he-IL"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0" y="1196752"/>
            <a:ext cx="8892480" cy="830997"/>
          </a:xfrm>
          <a:prstGeom prst="rect">
            <a:avLst/>
          </a:prstGeom>
          <a:noFill/>
        </p:spPr>
        <p:txBody>
          <a:bodyPr wrap="square" rtlCol="1">
            <a:spAutoFit/>
          </a:bodyPr>
          <a:lstStyle/>
          <a:p>
            <a:r>
              <a:rPr lang="he-IL" sz="1600" dirty="0" smtClean="0"/>
              <a:t>ביום שלישי, 13/8/1946 הועברו 1300 העולים </a:t>
            </a:r>
            <a:r>
              <a:rPr lang="he-IL" sz="1600" dirty="0" err="1" smtClean="0"/>
              <a:t>מ"הנריטה</a:t>
            </a:r>
            <a:r>
              <a:rPr lang="he-IL" sz="1600" dirty="0" smtClean="0"/>
              <a:t> </a:t>
            </a:r>
            <a:r>
              <a:rPr lang="he-IL" sz="1600" dirty="0" err="1" smtClean="0"/>
              <a:t>סאלד</a:t>
            </a:r>
            <a:r>
              <a:rPr lang="he-IL" sz="1600" dirty="0" smtClean="0"/>
              <a:t>" (546) ו"יגור" (754) לשתי אניות צבא אחרות שהפליגו לקפריסין </a:t>
            </a:r>
            <a:r>
              <a:rPr lang="he-IL" sz="1600" dirty="0" err="1" smtClean="0"/>
              <a:t>ל"אמפייר</a:t>
            </a:r>
            <a:r>
              <a:rPr lang="he-IL" sz="1600" dirty="0" smtClean="0"/>
              <a:t> </a:t>
            </a:r>
            <a:r>
              <a:rPr lang="he-IL" sz="1600" dirty="0" err="1" smtClean="0"/>
              <a:t>רייבל</a:t>
            </a:r>
            <a:r>
              <a:rPr lang="he-IL" sz="1600" dirty="0" smtClean="0"/>
              <a:t>"  </a:t>
            </a:r>
            <a:r>
              <a:rPr lang="en-US" sz="1600" b="1" i="1" dirty="0" smtClean="0"/>
              <a:t>HMT Empire Rival</a:t>
            </a:r>
            <a:r>
              <a:rPr lang="he-IL" sz="1600" b="1" i="1" dirty="0" smtClean="0"/>
              <a:t> </a:t>
            </a:r>
            <a:r>
              <a:rPr lang="he-IL" sz="1600" dirty="0" err="1" smtClean="0"/>
              <a:t>ול"אמפייר</a:t>
            </a:r>
            <a:r>
              <a:rPr lang="he-IL" sz="1600" dirty="0" smtClean="0"/>
              <a:t> </a:t>
            </a:r>
            <a:r>
              <a:rPr lang="he-IL" sz="1600" dirty="0" err="1" smtClean="0"/>
              <a:t>הייווד</a:t>
            </a:r>
            <a:r>
              <a:rPr lang="he-IL" sz="1600" dirty="0" smtClean="0"/>
              <a:t>" </a:t>
            </a:r>
            <a:r>
              <a:rPr lang="en-US" sz="1600" b="1" i="1" dirty="0" smtClean="0"/>
              <a:t>HMT Empire Heywood</a:t>
            </a:r>
            <a:r>
              <a:rPr lang="he-IL" sz="1600" b="1" i="1" dirty="0" smtClean="0"/>
              <a:t>. </a:t>
            </a:r>
          </a:p>
          <a:p>
            <a:r>
              <a:rPr lang="he-IL" sz="1600" dirty="0" smtClean="0"/>
              <a:t>בליווי אנית המלחמה "</a:t>
            </a:r>
            <a:r>
              <a:rPr lang="he-IL" sz="1600" dirty="0" err="1" smtClean="0"/>
              <a:t>אג'קס</a:t>
            </a:r>
            <a:r>
              <a:rPr lang="he-IL" sz="1600" dirty="0" smtClean="0"/>
              <a:t>". </a:t>
            </a:r>
          </a:p>
        </p:txBody>
      </p:sp>
      <p:sp>
        <p:nvSpPr>
          <p:cNvPr id="9" name="TextBox 8"/>
          <p:cNvSpPr txBox="1"/>
          <p:nvPr/>
        </p:nvSpPr>
        <p:spPr>
          <a:xfrm>
            <a:off x="0" y="188640"/>
            <a:ext cx="8892480" cy="584775"/>
          </a:xfrm>
          <a:prstGeom prst="rect">
            <a:avLst/>
          </a:prstGeom>
          <a:noFill/>
        </p:spPr>
        <p:txBody>
          <a:bodyPr wrap="square" rtlCol="1">
            <a:spAutoFit/>
          </a:bodyPr>
          <a:lstStyle/>
          <a:p>
            <a:r>
              <a:rPr lang="he-IL" sz="1600" dirty="0" smtClean="0"/>
              <a:t>ב- 13/8/1946, בשעה 01:00 הוטל עוצר בחיפה. הנמל הוכרז כשטח צבאי סגור. </a:t>
            </a:r>
          </a:p>
          <a:p>
            <a:r>
              <a:rPr lang="he-IL" sz="1600" dirty="0" smtClean="0"/>
              <a:t>                      בשעה 02:30 פרסם הנציב פקודת גירוש נגד כל העולים שהגיעו אחרי ה- 11/8/1946.  </a:t>
            </a:r>
            <a:endParaRPr lang="he-IL" sz="1600" dirty="0"/>
          </a:p>
        </p:txBody>
      </p:sp>
      <p:sp>
        <p:nvSpPr>
          <p:cNvPr id="10" name="TextBox 9"/>
          <p:cNvSpPr txBox="1"/>
          <p:nvPr/>
        </p:nvSpPr>
        <p:spPr>
          <a:xfrm>
            <a:off x="2195736" y="2132856"/>
            <a:ext cx="6660232" cy="338554"/>
          </a:xfrm>
          <a:prstGeom prst="rect">
            <a:avLst/>
          </a:prstGeom>
          <a:noFill/>
        </p:spPr>
        <p:txBody>
          <a:bodyPr wrap="square" rtlCol="1">
            <a:spAutoFit/>
          </a:bodyPr>
          <a:lstStyle/>
          <a:p>
            <a:r>
              <a:rPr lang="he-IL" sz="1600" dirty="0" smtClean="0"/>
              <a:t>באותו בוקר נכנסה </a:t>
            </a:r>
            <a:r>
              <a:rPr lang="he-IL" sz="1600" u="sng" dirty="0" smtClean="0"/>
              <a:t>"</a:t>
            </a:r>
            <a:r>
              <a:rPr lang="he-IL" sz="1600" u="sng" dirty="0" err="1" smtClean="0"/>
              <a:t>כתריאל</a:t>
            </a:r>
            <a:r>
              <a:rPr lang="he-IL" sz="1600" u="sng" dirty="0" smtClean="0"/>
              <a:t> יפה"</a:t>
            </a:r>
            <a:r>
              <a:rPr lang="he-IL" sz="1600" dirty="0" smtClean="0"/>
              <a:t> - ספינת מעפילים נוספת, ובה 900 מעפילים.   </a:t>
            </a:r>
            <a:endParaRPr lang="he-IL" sz="1600" dirty="0"/>
          </a:p>
        </p:txBody>
      </p:sp>
      <p:sp>
        <p:nvSpPr>
          <p:cNvPr id="14" name="TextBox 13"/>
          <p:cNvSpPr txBox="1"/>
          <p:nvPr/>
        </p:nvSpPr>
        <p:spPr>
          <a:xfrm>
            <a:off x="107504" y="2852936"/>
            <a:ext cx="8786048" cy="1107996"/>
          </a:xfrm>
          <a:prstGeom prst="rect">
            <a:avLst/>
          </a:prstGeom>
          <a:noFill/>
        </p:spPr>
        <p:txBody>
          <a:bodyPr wrap="square" rtlCol="1">
            <a:spAutoFit/>
          </a:bodyPr>
          <a:lstStyle/>
          <a:p>
            <a:r>
              <a:rPr lang="he-IL" sz="1600" dirty="0" smtClean="0"/>
              <a:t>בשעה 10:15 ערכה המשטרה התקפה באלות, במרכז המסחרי החדש, כדי לפזר המון של מאות יהודים, שהפרו את העוצר. 7 אנשים נעצרו.  </a:t>
            </a:r>
          </a:p>
          <a:p>
            <a:r>
              <a:rPr lang="he-IL" sz="1600" dirty="0" smtClean="0"/>
              <a:t>זמן קצר לאחר מכן, פתחו חיילים באש, ברחוב החלוץ בהדר הכרמל, על המון יהודים. </a:t>
            </a:r>
          </a:p>
          <a:p>
            <a:r>
              <a:rPr lang="he-IL" sz="1600" dirty="0" smtClean="0"/>
              <a:t>יהודיה אחת נהרגה במקום.  9 נפצעו, מתוכם 2 מתו לאחר מכן. </a:t>
            </a:r>
            <a:r>
              <a:rPr lang="he-IL" dirty="0" smtClean="0"/>
              <a:t>     </a:t>
            </a:r>
            <a:endParaRPr lang="he-IL" dirty="0"/>
          </a:p>
        </p:txBody>
      </p:sp>
      <p:sp>
        <p:nvSpPr>
          <p:cNvPr id="8" name="TextBox 7"/>
          <p:cNvSpPr txBox="1"/>
          <p:nvPr/>
        </p:nvSpPr>
        <p:spPr>
          <a:xfrm>
            <a:off x="0" y="4221088"/>
            <a:ext cx="8892480" cy="584775"/>
          </a:xfrm>
          <a:prstGeom prst="rect">
            <a:avLst/>
          </a:prstGeom>
          <a:noFill/>
        </p:spPr>
        <p:txBody>
          <a:bodyPr wrap="square" rtlCol="1">
            <a:spAutoFit/>
          </a:bodyPr>
          <a:lstStyle/>
          <a:p>
            <a:r>
              <a:rPr lang="he-IL" sz="1600" dirty="0" smtClean="0"/>
              <a:t>"יונייטד פרס" הודיע שלפי ממשלת קפריסין, יוכנסו הפליטים למחנה </a:t>
            </a:r>
            <a:r>
              <a:rPr lang="he-IL" sz="1600" dirty="0" err="1" smtClean="0"/>
              <a:t>קורואלה</a:t>
            </a:r>
            <a:r>
              <a:rPr lang="he-IL" sz="1600" dirty="0" smtClean="0"/>
              <a:t> (</a:t>
            </a:r>
            <a:r>
              <a:rPr lang="he-IL" sz="1600" dirty="0" err="1" smtClean="0"/>
              <a:t>קראולוס</a:t>
            </a:r>
            <a:r>
              <a:rPr lang="he-IL" sz="1600" dirty="0" smtClean="0"/>
              <a:t> – שבלול ביוונית) בקרבת </a:t>
            </a:r>
            <a:r>
              <a:rPr lang="he-IL" sz="1600" dirty="0" err="1" smtClean="0"/>
              <a:t>פמגוסטה</a:t>
            </a:r>
            <a:r>
              <a:rPr lang="he-IL" sz="1600" dirty="0" smtClean="0"/>
              <a:t>. (שימש בעבר כמחנה לפליטים יוונים בימי המלחמה).    </a:t>
            </a:r>
            <a:endParaRPr lang="he-IL" sz="1600" dirty="0"/>
          </a:p>
        </p:txBody>
      </p:sp>
      <p:sp>
        <p:nvSpPr>
          <p:cNvPr id="7" name="TextBox 6"/>
          <p:cNvSpPr txBox="1"/>
          <p:nvPr/>
        </p:nvSpPr>
        <p:spPr>
          <a:xfrm>
            <a:off x="467544" y="5229200"/>
            <a:ext cx="8280920" cy="1323439"/>
          </a:xfrm>
          <a:prstGeom prst="rect">
            <a:avLst/>
          </a:prstGeom>
          <a:noFill/>
          <a:ln w="19050">
            <a:solidFill>
              <a:schemeClr val="tx1"/>
            </a:solidFill>
          </a:ln>
        </p:spPr>
        <p:txBody>
          <a:bodyPr wrap="square" rtlCol="1">
            <a:spAutoFit/>
          </a:bodyPr>
          <a:lstStyle/>
          <a:p>
            <a:r>
              <a:rPr lang="he-IL" sz="1600" b="1" u="sng" dirty="0" smtClean="0"/>
              <a:t>מבצע איגלו</a:t>
            </a:r>
            <a:r>
              <a:rPr lang="he-IL" sz="1600" u="sng" dirty="0" smtClean="0"/>
              <a:t>  </a:t>
            </a:r>
            <a:r>
              <a:rPr lang="en-US" sz="1600" b="1" u="sng" dirty="0" smtClean="0"/>
              <a:t>Operation Igloo</a:t>
            </a:r>
            <a:r>
              <a:rPr lang="en-US" sz="1600" u="sng" dirty="0" smtClean="0"/>
              <a:t> </a:t>
            </a:r>
            <a:r>
              <a:rPr lang="he-IL" sz="1600" u="sng" dirty="0" smtClean="0"/>
              <a:t> </a:t>
            </a:r>
          </a:p>
          <a:p>
            <a:r>
              <a:rPr lang="he-IL" sz="1600" dirty="0" smtClean="0"/>
              <a:t>מבצע הגירוש הראשון של מעפילים יהודים בלתי חוקיים לקפריסין על ידי שלטונות המנדט הבריטי בארץ ישראל. </a:t>
            </a:r>
          </a:p>
          <a:p>
            <a:r>
              <a:rPr lang="he-IL" sz="1600" dirty="0" smtClean="0"/>
              <a:t>ארבע אוניות מעפילים ועליהן כ- 2,700 אנשים נתפסו וגורשו במהלך המבצע - "יגור", "הנרייטה סולד", "</a:t>
            </a:r>
            <a:r>
              <a:rPr lang="he-IL" sz="1600" dirty="0" err="1" smtClean="0"/>
              <a:t>כתריאל</a:t>
            </a:r>
            <a:r>
              <a:rPr lang="he-IL" sz="1600" dirty="0" smtClean="0"/>
              <a:t> יפה" </a:t>
            </a:r>
            <a:r>
              <a:rPr lang="he-IL" sz="1600" dirty="0" err="1" smtClean="0"/>
              <a:t>ו"כ"ג</a:t>
            </a:r>
            <a:r>
              <a:rPr lang="he-IL" sz="1600" dirty="0" smtClean="0"/>
              <a:t> יורדי הסירה".    </a:t>
            </a:r>
            <a:endParaRPr lang="he-IL"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LIFE MAGAZINE.jpg"/>
          <p:cNvPicPr>
            <a:picLocks noChangeAspect="1"/>
          </p:cNvPicPr>
          <p:nvPr/>
        </p:nvPicPr>
        <p:blipFill>
          <a:blip r:embed="rId3" cstate="print"/>
          <a:stretch>
            <a:fillRect/>
          </a:stretch>
        </p:blipFill>
        <p:spPr>
          <a:xfrm>
            <a:off x="3563888" y="0"/>
            <a:ext cx="5212080" cy="6858000"/>
          </a:xfrm>
          <a:prstGeom prst="rect">
            <a:avLst/>
          </a:prstGeom>
        </p:spPr>
      </p:pic>
      <p:sp>
        <p:nvSpPr>
          <p:cNvPr id="3" name="TextBox 2"/>
          <p:cNvSpPr txBox="1"/>
          <p:nvPr/>
        </p:nvSpPr>
        <p:spPr>
          <a:xfrm>
            <a:off x="251520" y="3645024"/>
            <a:ext cx="2664296" cy="584775"/>
          </a:xfrm>
          <a:prstGeom prst="rect">
            <a:avLst/>
          </a:prstGeom>
          <a:noFill/>
        </p:spPr>
        <p:txBody>
          <a:bodyPr wrap="square" rtlCol="1">
            <a:spAutoFit/>
          </a:bodyPr>
          <a:lstStyle/>
          <a:p>
            <a:r>
              <a:rPr lang="he-IL" sz="1600" dirty="0" smtClean="0"/>
              <a:t>עתון ה-  </a:t>
            </a:r>
            <a:r>
              <a:rPr lang="en-US" sz="1600" dirty="0" smtClean="0"/>
              <a:t> LIFE Magazine</a:t>
            </a:r>
          </a:p>
          <a:p>
            <a:r>
              <a:rPr lang="he-IL" sz="1600" dirty="0" smtClean="0"/>
              <a:t> מדווח על מבצע איגלו</a:t>
            </a:r>
            <a:endParaRPr lang="he-IL"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תמונה 2" descr="large 1.jpg"/>
          <p:cNvPicPr>
            <a:picLocks noChangeAspect="1"/>
          </p:cNvPicPr>
          <p:nvPr/>
        </p:nvPicPr>
        <p:blipFill>
          <a:blip r:embed="rId3" cstate="print"/>
          <a:stretch>
            <a:fillRect/>
          </a:stretch>
        </p:blipFill>
        <p:spPr>
          <a:xfrm>
            <a:off x="2627784" y="2204864"/>
            <a:ext cx="4596335" cy="4492918"/>
          </a:xfrm>
          <a:prstGeom prst="rect">
            <a:avLst/>
          </a:prstGeom>
        </p:spPr>
      </p:pic>
      <p:sp>
        <p:nvSpPr>
          <p:cNvPr id="4" name="TextBox 3"/>
          <p:cNvSpPr txBox="1"/>
          <p:nvPr/>
        </p:nvSpPr>
        <p:spPr>
          <a:xfrm>
            <a:off x="971600" y="5733256"/>
            <a:ext cx="1656184" cy="584775"/>
          </a:xfrm>
          <a:prstGeom prst="rect">
            <a:avLst/>
          </a:prstGeom>
          <a:noFill/>
        </p:spPr>
        <p:txBody>
          <a:bodyPr wrap="square" rtlCol="1">
            <a:spAutoFit/>
          </a:bodyPr>
          <a:lstStyle/>
          <a:p>
            <a:r>
              <a:rPr lang="he-IL" sz="1600" b="1" dirty="0" smtClean="0"/>
              <a:t>גירוש מעפילים  </a:t>
            </a:r>
          </a:p>
          <a:p>
            <a:r>
              <a:rPr lang="he-IL" sz="1600" b="1" dirty="0" smtClean="0"/>
              <a:t>ב- </a:t>
            </a:r>
            <a:r>
              <a:rPr lang="en-US" sz="1600" b="1" i="1" dirty="0" smtClean="0"/>
              <a:t>Empire Rival</a:t>
            </a:r>
            <a:endParaRPr lang="he-IL" sz="1600" b="1" dirty="0"/>
          </a:p>
        </p:txBody>
      </p:sp>
      <p:sp>
        <p:nvSpPr>
          <p:cNvPr id="2" name="TextBox 1"/>
          <p:cNvSpPr txBox="1"/>
          <p:nvPr/>
        </p:nvSpPr>
        <p:spPr>
          <a:xfrm>
            <a:off x="0" y="116632"/>
            <a:ext cx="8892480" cy="2339102"/>
          </a:xfrm>
          <a:prstGeom prst="rect">
            <a:avLst/>
          </a:prstGeom>
          <a:noFill/>
        </p:spPr>
        <p:txBody>
          <a:bodyPr wrap="square" rtlCol="1">
            <a:spAutoFit/>
          </a:bodyPr>
          <a:lstStyle/>
          <a:p>
            <a:r>
              <a:rPr lang="he-IL" sz="1600" b="1" u="sng" dirty="0" smtClean="0"/>
              <a:t>מעפילים שהופנו לקפריסין</a:t>
            </a:r>
          </a:p>
          <a:p>
            <a:r>
              <a:rPr lang="he-IL" sz="1600" dirty="0" smtClean="0"/>
              <a:t> </a:t>
            </a:r>
          </a:p>
          <a:p>
            <a:r>
              <a:rPr lang="he-IL" sz="1600" dirty="0" smtClean="0"/>
              <a:t>סך הכל גורשו לקפריסין כ- 52,000 מעפילים שהובאו לשם ב- 39 ספינות. </a:t>
            </a:r>
          </a:p>
          <a:p>
            <a:r>
              <a:rPr lang="he-IL" sz="1600" dirty="0" smtClean="0"/>
              <a:t>יש להוסיף עוד כ- 2,200 תינוקות שנולדו בתוך המחנות לאורך כל תקופת הגירוש.</a:t>
            </a:r>
          </a:p>
          <a:p>
            <a:r>
              <a:rPr lang="he-IL" sz="1600" dirty="0" smtClean="0"/>
              <a:t>הספינות הראשונות שנוסעיהן גורשו לקפריסין היו יגור והנרייטה סולד </a:t>
            </a:r>
            <a:r>
              <a:rPr lang="he-IL" sz="1600" dirty="0" err="1" smtClean="0"/>
              <a:t>שכ</a:t>
            </a:r>
            <a:r>
              <a:rPr lang="he-IL" sz="1600" dirty="0" smtClean="0"/>
              <a:t>- 1300 המעפילים שהיו עליהן גורשו בספינת הגירוש "</a:t>
            </a:r>
            <a:r>
              <a:rPr lang="he-IL" sz="1600" dirty="0" err="1" smtClean="0"/>
              <a:t>אמפייר</a:t>
            </a:r>
            <a:r>
              <a:rPr lang="he-IL" sz="1600" dirty="0" smtClean="0"/>
              <a:t> </a:t>
            </a:r>
            <a:r>
              <a:rPr lang="he-IL" sz="1600" dirty="0" err="1" smtClean="0"/>
              <a:t>ריוול</a:t>
            </a:r>
            <a:r>
              <a:rPr lang="he-IL" sz="1600" dirty="0" smtClean="0"/>
              <a:t>" (</a:t>
            </a:r>
            <a:r>
              <a:rPr lang="en-US" sz="1600" dirty="0" smtClean="0"/>
              <a:t>Empire Rival </a:t>
            </a:r>
            <a:r>
              <a:rPr lang="he-IL" sz="1600" dirty="0" smtClean="0"/>
              <a:t>) ושוכנו במחנה אוהלים ליד </a:t>
            </a:r>
            <a:r>
              <a:rPr lang="he-IL" sz="1600" dirty="0" err="1" smtClean="0"/>
              <a:t>קאראולוס</a:t>
            </a:r>
            <a:r>
              <a:rPr lang="he-IL" sz="1600" dirty="0" smtClean="0"/>
              <a:t>  </a:t>
            </a:r>
            <a:r>
              <a:rPr lang="en-US" sz="1600" dirty="0" err="1" smtClean="0"/>
              <a:t>Karaolos</a:t>
            </a:r>
            <a:r>
              <a:rPr lang="he-IL" sz="1600" dirty="0" smtClean="0"/>
              <a:t> (מחנה 55).</a:t>
            </a:r>
          </a:p>
          <a:p>
            <a:r>
              <a:rPr lang="he-IL" sz="1600" dirty="0" smtClean="0"/>
              <a:t>רוב המעפילים שהגיעו לקפריסין היו יוצאי פולין ויוצאי רומניה. בנוסף היו קבוצות קטנות יותר ובהם יוצאי בולגריה שהגיעו לחופי ארץ ישראל באונייה "בונים ולוחמים" וגורשו לקפריסין ויוצאי צפון אפריקה שהגיעו באניות "יהודה הלוי" ו"שיבת ציון".</a:t>
            </a:r>
            <a:endParaRPr lang="he-IL"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British soldiers transfer children refugees.jpg"/>
          <p:cNvPicPr>
            <a:picLocks noChangeAspect="1"/>
          </p:cNvPicPr>
          <p:nvPr/>
        </p:nvPicPr>
        <p:blipFill>
          <a:blip r:embed="rId2" cstate="print"/>
          <a:stretch>
            <a:fillRect/>
          </a:stretch>
        </p:blipFill>
        <p:spPr>
          <a:xfrm>
            <a:off x="1259632" y="260648"/>
            <a:ext cx="6642100" cy="4686300"/>
          </a:xfrm>
          <a:prstGeom prst="rect">
            <a:avLst/>
          </a:prstGeom>
        </p:spPr>
      </p:pic>
      <p:sp>
        <p:nvSpPr>
          <p:cNvPr id="3" name="מלבן 2"/>
          <p:cNvSpPr/>
          <p:nvPr/>
        </p:nvSpPr>
        <p:spPr>
          <a:xfrm>
            <a:off x="2123728" y="4941168"/>
            <a:ext cx="4572000" cy="1754326"/>
          </a:xfrm>
          <a:prstGeom prst="rect">
            <a:avLst/>
          </a:prstGeom>
        </p:spPr>
        <p:txBody>
          <a:bodyPr>
            <a:spAutoFit/>
          </a:bodyPr>
          <a:lstStyle/>
          <a:p>
            <a:pPr algn="l" rtl="0"/>
            <a:r>
              <a:rPr lang="en-US" dirty="0" smtClean="0"/>
              <a:t>British soldiers transfer children refugees from the </a:t>
            </a:r>
            <a:r>
              <a:rPr lang="en-US" dirty="0" err="1" smtClean="0"/>
              <a:t>Aliyah</a:t>
            </a:r>
            <a:r>
              <a:rPr lang="en-US" dirty="0" smtClean="0"/>
              <a:t> Bet ("illegal" immigration) ship "Theodor Herzl" to a vessel for deportation to Cyprus detention camps. Haifa port, Palestine, April 24, 1947.</a:t>
            </a:r>
          </a:p>
          <a:p>
            <a:pPr rtl="0"/>
            <a:r>
              <a:rPr lang="en-US" i="1" dirty="0" smtClean="0"/>
              <a:t>— Central Zionist Archives</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1808 1.jpg"/>
          <p:cNvPicPr>
            <a:picLocks noChangeAspect="1"/>
          </p:cNvPicPr>
          <p:nvPr/>
        </p:nvPicPr>
        <p:blipFill>
          <a:blip r:embed="rId3" cstate="print"/>
          <a:stretch>
            <a:fillRect/>
          </a:stretch>
        </p:blipFill>
        <p:spPr>
          <a:xfrm>
            <a:off x="-7669360" y="0"/>
            <a:ext cx="16664939" cy="6858000"/>
          </a:xfrm>
          <a:prstGeom prst="rect">
            <a:avLst/>
          </a:prstGeom>
          <a:solidFill>
            <a:srgbClr val="FF0000"/>
          </a:solidFill>
        </p:spPr>
      </p:pic>
      <p:sp>
        <p:nvSpPr>
          <p:cNvPr id="4" name="TextBox 3"/>
          <p:cNvSpPr txBox="1"/>
          <p:nvPr/>
        </p:nvSpPr>
        <p:spPr>
          <a:xfrm>
            <a:off x="2411760" y="4365104"/>
            <a:ext cx="3168352" cy="1938992"/>
          </a:xfrm>
          <a:prstGeom prst="rect">
            <a:avLst/>
          </a:prstGeom>
          <a:noFill/>
        </p:spPr>
        <p:txBody>
          <a:bodyPr wrap="square" rtlCol="1">
            <a:spAutoFit/>
          </a:bodyPr>
          <a:lstStyle/>
          <a:p>
            <a:r>
              <a:rPr lang="he-IL" sz="6000" b="1" dirty="0" smtClean="0">
                <a:solidFill>
                  <a:srgbClr val="FF0000"/>
                </a:solidFill>
                <a:effectLst>
                  <a:outerShdw blurRad="38100" dist="38100" dir="2700000" algn="tl">
                    <a:srgbClr val="000000">
                      <a:alpha val="43137"/>
                    </a:srgbClr>
                  </a:outerShdw>
                </a:effectLst>
                <a:cs typeface="+mj-cs"/>
              </a:rPr>
              <a:t>כה קרוב </a:t>
            </a:r>
          </a:p>
          <a:p>
            <a:r>
              <a:rPr lang="he-IL" sz="6000" b="1" dirty="0" smtClean="0">
                <a:solidFill>
                  <a:srgbClr val="FF0000"/>
                </a:solidFill>
                <a:effectLst>
                  <a:outerShdw blurRad="38100" dist="38100" dir="2700000" algn="tl">
                    <a:srgbClr val="000000">
                      <a:alpha val="43137"/>
                    </a:srgbClr>
                  </a:outerShdw>
                </a:effectLst>
                <a:cs typeface="+mj-cs"/>
              </a:rPr>
              <a:t>  כה רחוק </a:t>
            </a:r>
            <a:endParaRPr lang="he-IL" sz="6000" b="1" dirty="0">
              <a:solidFill>
                <a:srgbClr val="FF0000"/>
              </a:solidFill>
              <a:effectLst>
                <a:outerShdw blurRad="38100" dist="38100" dir="2700000" algn="tl">
                  <a:srgbClr val="000000">
                    <a:alpha val="43137"/>
                  </a:srgbClr>
                </a:outerShdw>
              </a:effectLst>
              <a:cs typeface="+mj-cs"/>
            </a:endParaRPr>
          </a:p>
        </p:txBody>
      </p:sp>
      <p:sp>
        <p:nvSpPr>
          <p:cNvPr id="6" name="TextBox 5"/>
          <p:cNvSpPr txBox="1"/>
          <p:nvPr/>
        </p:nvSpPr>
        <p:spPr>
          <a:xfrm>
            <a:off x="395536" y="260648"/>
            <a:ext cx="1872208" cy="369332"/>
          </a:xfrm>
          <a:prstGeom prst="rect">
            <a:avLst/>
          </a:prstGeom>
          <a:solidFill>
            <a:srgbClr val="FFC000"/>
          </a:solidFill>
        </p:spPr>
        <p:txBody>
          <a:bodyPr wrap="square" rtlCol="1">
            <a:spAutoFit/>
          </a:bodyPr>
          <a:lstStyle/>
          <a:p>
            <a:pPr algn="ctr"/>
            <a:r>
              <a:rPr lang="he-IL" b="1" dirty="0" smtClean="0">
                <a:solidFill>
                  <a:srgbClr val="00B050"/>
                </a:solidFill>
                <a:effectLst>
                  <a:outerShdw blurRad="38100" dist="38100" dir="2700000" algn="tl">
                    <a:srgbClr val="000000">
                      <a:alpha val="43137"/>
                    </a:srgbClr>
                  </a:outerShdw>
                </a:effectLst>
              </a:rPr>
              <a:t>מפה משנת 1808 </a:t>
            </a:r>
            <a:endParaRPr lang="he-IL" b="1" dirty="0">
              <a:solidFill>
                <a:srgbClr val="00B050"/>
              </a:solidFill>
              <a:effectLst>
                <a:outerShdw blurRad="38100" dist="38100" dir="2700000" algn="tl">
                  <a:srgbClr val="000000">
                    <a:alpha val="43137"/>
                  </a:srgbClr>
                </a:outerShdw>
              </a:effectLst>
            </a:endParaRPr>
          </a:p>
        </p:txBody>
      </p:sp>
      <p:sp>
        <p:nvSpPr>
          <p:cNvPr id="7" name="חץ למעלה-למטה 6"/>
          <p:cNvSpPr/>
          <p:nvPr/>
        </p:nvSpPr>
        <p:spPr>
          <a:xfrm>
            <a:off x="6588224" y="4941168"/>
            <a:ext cx="216024" cy="792088"/>
          </a:xfrm>
          <a:prstGeom prst="upDownArrow">
            <a:avLst/>
          </a:prstGeom>
          <a:solidFill>
            <a:srgbClr val="FF0000"/>
          </a:solid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5724128" y="2708920"/>
            <a:ext cx="1656184" cy="646331"/>
          </a:xfrm>
          <a:prstGeom prst="rect">
            <a:avLst/>
          </a:prstGeom>
          <a:noFill/>
          <a:ln w="19050">
            <a:solidFill>
              <a:schemeClr val="tx1"/>
            </a:solidFill>
          </a:ln>
        </p:spPr>
        <p:txBody>
          <a:bodyPr wrap="square" rtlCol="1">
            <a:spAutoFit/>
          </a:bodyPr>
          <a:lstStyle/>
          <a:p>
            <a:r>
              <a:rPr lang="he-IL" sz="1200" b="1" dirty="0" smtClean="0"/>
              <a:t>מרחק קפריסין מישראל </a:t>
            </a:r>
          </a:p>
          <a:p>
            <a:r>
              <a:rPr lang="he-IL" sz="1200" b="1" dirty="0" smtClean="0"/>
              <a:t>הוא פחות מ- 240 ק"מ </a:t>
            </a:r>
          </a:p>
          <a:p>
            <a:r>
              <a:rPr lang="he-IL" sz="1200" b="1" dirty="0" smtClean="0"/>
              <a:t>בנקודות הקרובות. </a:t>
            </a:r>
            <a:endParaRPr lang="he-IL" sz="1200" b="1" dirty="0"/>
          </a:p>
        </p:txBody>
      </p:sp>
      <p:sp>
        <p:nvSpPr>
          <p:cNvPr id="10" name="TextBox 9"/>
          <p:cNvSpPr txBox="1"/>
          <p:nvPr/>
        </p:nvSpPr>
        <p:spPr>
          <a:xfrm>
            <a:off x="7164288" y="5661248"/>
            <a:ext cx="1656184" cy="646331"/>
          </a:xfrm>
          <a:prstGeom prst="rect">
            <a:avLst/>
          </a:prstGeom>
          <a:noFill/>
          <a:ln w="19050">
            <a:solidFill>
              <a:schemeClr val="tx1"/>
            </a:solidFill>
          </a:ln>
        </p:spPr>
        <p:txBody>
          <a:bodyPr wrap="square" rtlCol="1">
            <a:spAutoFit/>
          </a:bodyPr>
          <a:lstStyle/>
          <a:p>
            <a:pPr algn="ctr"/>
            <a:r>
              <a:rPr lang="he-IL" sz="1200" b="1" dirty="0" smtClean="0"/>
              <a:t>מרחק חיפה - לרנקה </a:t>
            </a:r>
          </a:p>
          <a:p>
            <a:pPr algn="ctr"/>
            <a:r>
              <a:rPr lang="he-IL" sz="1200" b="1" dirty="0" smtClean="0"/>
              <a:t>הוא  265.8 ק"מ </a:t>
            </a:r>
          </a:p>
          <a:p>
            <a:pPr algn="ctr"/>
            <a:r>
              <a:rPr lang="he-IL" sz="1200" b="1" dirty="0" smtClean="0"/>
              <a:t>165.2 מייל </a:t>
            </a:r>
          </a:p>
        </p:txBody>
      </p:sp>
      <p:sp>
        <p:nvSpPr>
          <p:cNvPr id="12" name="TextBox 11"/>
          <p:cNvSpPr txBox="1"/>
          <p:nvPr/>
        </p:nvSpPr>
        <p:spPr>
          <a:xfrm>
            <a:off x="7164288" y="4797152"/>
            <a:ext cx="1656184" cy="646331"/>
          </a:xfrm>
          <a:prstGeom prst="rect">
            <a:avLst/>
          </a:prstGeom>
          <a:noFill/>
          <a:ln w="19050">
            <a:solidFill>
              <a:schemeClr val="tx1"/>
            </a:solidFill>
          </a:ln>
        </p:spPr>
        <p:txBody>
          <a:bodyPr wrap="square" rtlCol="1">
            <a:spAutoFit/>
          </a:bodyPr>
          <a:lstStyle/>
          <a:p>
            <a:pPr algn="ctr"/>
            <a:r>
              <a:rPr lang="he-IL" sz="1200" b="1" dirty="0" smtClean="0"/>
              <a:t>מרחק חיפה - </a:t>
            </a:r>
            <a:r>
              <a:rPr lang="he-IL" sz="1200" b="1" dirty="0" err="1" smtClean="0"/>
              <a:t>פמגוסטה</a:t>
            </a:r>
            <a:r>
              <a:rPr lang="he-IL" sz="1200" b="1" dirty="0" smtClean="0"/>
              <a:t> </a:t>
            </a:r>
          </a:p>
          <a:p>
            <a:pPr algn="ctr"/>
            <a:r>
              <a:rPr lang="he-IL" sz="1200" b="1" dirty="0" smtClean="0"/>
              <a:t>הוא  276 ק"מ </a:t>
            </a:r>
          </a:p>
          <a:p>
            <a:pPr algn="ctr"/>
            <a:r>
              <a:rPr lang="he-IL" sz="1200" b="1" dirty="0" smtClean="0"/>
              <a:t>171 מייל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84444 0 L 4.72222E-6 0 " pathEditMode="relative" rAng="0" ptsTypes="AA">
                                      <p:cBhvr>
                                        <p:cTn id="6" dur="5000" fill="hold"/>
                                        <p:tgtEl>
                                          <p:spTgt spid="2"/>
                                        </p:tgtEl>
                                        <p:attrNameLst>
                                          <p:attrName>ppt_x</p:attrName>
                                          <p:attrName>ppt_y</p:attrName>
                                        </p:attrNameLst>
                                      </p:cBhvr>
                                      <p:rCtr x="-422" y="0"/>
                                    </p:animMotion>
                                  </p:childTnLst>
                                </p:cTn>
                              </p:par>
                            </p:childTnLst>
                          </p:cTn>
                        </p:par>
                        <p:par>
                          <p:cTn id="7" fill="hold">
                            <p:stCondLst>
                              <p:cond delay="5000"/>
                            </p:stCondLst>
                            <p:childTnLst>
                              <p:par>
                                <p:cTn id="8" presetID="22" presetClass="entr" presetSubtype="1" repeatCount="300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childTnLst>
                          </p:cTn>
                        </p:par>
                        <p:par>
                          <p:cTn id="11" fill="hold">
                            <p:stCondLst>
                              <p:cond delay="8000"/>
                            </p:stCondLst>
                            <p:childTnLst>
                              <p:par>
                                <p:cTn id="12" presetID="1"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85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850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85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8500"/>
                            </p:stCondLst>
                            <p:childTnLst>
                              <p:par>
                                <p:cTn id="24" presetID="1"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95536" y="188640"/>
            <a:ext cx="8748464" cy="1292662"/>
          </a:xfrm>
          <a:prstGeom prst="rect">
            <a:avLst/>
          </a:prstGeom>
          <a:noFill/>
        </p:spPr>
        <p:txBody>
          <a:bodyPr wrap="square" rtlCol="1">
            <a:spAutoFit/>
          </a:bodyPr>
          <a:lstStyle/>
          <a:p>
            <a:pPr algn="ctr"/>
            <a:r>
              <a:rPr lang="he-IL" sz="3600" dirty="0" smtClean="0">
                <a:latin typeface="Guttman Mantova-Decor" pitchFamily="2" charset="-79"/>
                <a:cs typeface="Guttman Mantova-Decor" pitchFamily="2" charset="-79"/>
              </a:rPr>
              <a:t>האניות שנתפסו והמעפילים הועברו לקפריסין</a:t>
            </a:r>
          </a:p>
          <a:p>
            <a:pPr algn="ctr"/>
            <a:r>
              <a:rPr lang="he-IL" sz="1400" b="1" dirty="0" smtClean="0"/>
              <a:t>שם האניה                  תאריך הפלגה             נמל מוצא               מס. מעפילים      תאריך העפלה </a:t>
            </a:r>
          </a:p>
          <a:p>
            <a:r>
              <a:rPr lang="he-IL" sz="1400" b="1" dirty="0" smtClean="0"/>
              <a:t>____|________________|____________|___________________|________|____________________</a:t>
            </a:r>
            <a:r>
              <a:rPr lang="he-IL" sz="1400" dirty="0" smtClean="0"/>
              <a:t>    </a:t>
            </a:r>
          </a:p>
          <a:p>
            <a:r>
              <a:rPr lang="he-IL" sz="1400" dirty="0" smtClean="0"/>
              <a:t> </a:t>
            </a:r>
          </a:p>
        </p:txBody>
      </p:sp>
      <p:sp>
        <p:nvSpPr>
          <p:cNvPr id="9" name="TextBox 8"/>
          <p:cNvSpPr txBox="1"/>
          <p:nvPr/>
        </p:nvSpPr>
        <p:spPr>
          <a:xfrm>
            <a:off x="1115616" y="1412776"/>
            <a:ext cx="7740352" cy="307777"/>
          </a:xfrm>
          <a:prstGeom prst="rect">
            <a:avLst/>
          </a:prstGeom>
          <a:noFill/>
        </p:spPr>
        <p:txBody>
          <a:bodyPr wrap="square" rtlCol="1">
            <a:spAutoFit/>
          </a:bodyPr>
          <a:lstStyle/>
          <a:p>
            <a:r>
              <a:rPr lang="he-IL" sz="1400" dirty="0" smtClean="0"/>
              <a:t>1     </a:t>
            </a:r>
            <a:r>
              <a:rPr lang="he-IL" sz="1400" b="1" dirty="0" smtClean="0"/>
              <a:t>יגור</a:t>
            </a:r>
            <a:r>
              <a:rPr lang="he-IL" sz="1400" dirty="0" smtClean="0"/>
              <a:t>                              29.7.1946         </a:t>
            </a:r>
            <a:r>
              <a:rPr lang="he-IL" sz="1400" dirty="0" err="1" smtClean="0"/>
              <a:t>לה–סיוטה</a:t>
            </a:r>
            <a:r>
              <a:rPr lang="he-IL" sz="1400" dirty="0" smtClean="0"/>
              <a:t> צרפת                  754          </a:t>
            </a:r>
            <a:r>
              <a:rPr lang="he-IL" sz="1400" dirty="0" smtClean="0">
                <a:solidFill>
                  <a:srgbClr val="FF0000"/>
                </a:solidFill>
              </a:rPr>
              <a:t> </a:t>
            </a:r>
            <a:r>
              <a:rPr lang="he-IL" sz="1400" dirty="0" smtClean="0"/>
              <a:t>11.8.1946</a:t>
            </a:r>
            <a:endParaRPr lang="he-IL" sz="1400" dirty="0"/>
          </a:p>
        </p:txBody>
      </p:sp>
      <p:sp>
        <p:nvSpPr>
          <p:cNvPr id="10" name="TextBox 9"/>
          <p:cNvSpPr txBox="1"/>
          <p:nvPr/>
        </p:nvSpPr>
        <p:spPr>
          <a:xfrm>
            <a:off x="539552" y="1700808"/>
            <a:ext cx="8352928" cy="307777"/>
          </a:xfrm>
          <a:prstGeom prst="rect">
            <a:avLst/>
          </a:prstGeom>
          <a:noFill/>
        </p:spPr>
        <p:txBody>
          <a:bodyPr wrap="square" rtlCol="1">
            <a:spAutoFit/>
          </a:bodyPr>
          <a:lstStyle/>
          <a:p>
            <a:pPr marL="342900" indent="-342900"/>
            <a:r>
              <a:rPr lang="he-IL" sz="1400" dirty="0" smtClean="0"/>
              <a:t>2     </a:t>
            </a:r>
            <a:r>
              <a:rPr lang="he-IL" sz="1400" b="1" dirty="0" smtClean="0"/>
              <a:t>הנרייטה </a:t>
            </a:r>
            <a:r>
              <a:rPr lang="he-IL" sz="1400" b="1" dirty="0" err="1" smtClean="0"/>
              <a:t>סאלד</a:t>
            </a:r>
            <a:r>
              <a:rPr lang="he-IL" sz="1400" b="1" dirty="0" smtClean="0"/>
              <a:t>                </a:t>
            </a:r>
            <a:r>
              <a:rPr lang="he-IL" sz="1400" dirty="0" smtClean="0"/>
              <a:t>30.7.1946        כף </a:t>
            </a:r>
            <a:r>
              <a:rPr lang="he-IL" sz="1400" dirty="0" err="1" smtClean="0"/>
              <a:t>סוניון</a:t>
            </a:r>
            <a:r>
              <a:rPr lang="he-IL" sz="1400" dirty="0" smtClean="0"/>
              <a:t> יוון                         546          12.8.1946</a:t>
            </a:r>
            <a:endParaRPr lang="en-US" sz="1400" dirty="0"/>
          </a:p>
        </p:txBody>
      </p:sp>
      <p:sp>
        <p:nvSpPr>
          <p:cNvPr id="11" name="TextBox 10"/>
          <p:cNvSpPr txBox="1"/>
          <p:nvPr/>
        </p:nvSpPr>
        <p:spPr>
          <a:xfrm>
            <a:off x="755576" y="1988840"/>
            <a:ext cx="8136904" cy="307777"/>
          </a:xfrm>
          <a:prstGeom prst="rect">
            <a:avLst/>
          </a:prstGeom>
          <a:noFill/>
        </p:spPr>
        <p:txBody>
          <a:bodyPr wrap="square" rtlCol="1">
            <a:spAutoFit/>
          </a:bodyPr>
          <a:lstStyle/>
          <a:p>
            <a:r>
              <a:rPr lang="he-IL" sz="1400" dirty="0" smtClean="0"/>
              <a:t>3     </a:t>
            </a:r>
            <a:r>
              <a:rPr lang="he-IL" sz="1400" b="1" dirty="0" err="1" smtClean="0"/>
              <a:t>כתריאל</a:t>
            </a:r>
            <a:r>
              <a:rPr lang="he-IL" sz="1400" b="1" dirty="0" smtClean="0"/>
              <a:t> יפה                   </a:t>
            </a:r>
            <a:r>
              <a:rPr lang="he-IL" sz="1400" dirty="0" smtClean="0"/>
              <a:t>31.6.1946        בוקה די מגרה איטליה            604          13.8.1946   </a:t>
            </a:r>
            <a:endParaRPr lang="he-IL" sz="1400" dirty="0"/>
          </a:p>
        </p:txBody>
      </p:sp>
      <p:sp>
        <p:nvSpPr>
          <p:cNvPr id="7" name="TextBox 6"/>
          <p:cNvSpPr txBox="1"/>
          <p:nvPr/>
        </p:nvSpPr>
        <p:spPr>
          <a:xfrm>
            <a:off x="1475656" y="2276872"/>
            <a:ext cx="7416824" cy="307777"/>
          </a:xfrm>
          <a:prstGeom prst="rect">
            <a:avLst/>
          </a:prstGeom>
          <a:noFill/>
        </p:spPr>
        <p:txBody>
          <a:bodyPr wrap="square" rtlCol="1">
            <a:spAutoFit/>
          </a:bodyPr>
          <a:lstStyle/>
          <a:p>
            <a:r>
              <a:rPr lang="he-IL" sz="1400" dirty="0" smtClean="0"/>
              <a:t>4    </a:t>
            </a:r>
            <a:r>
              <a:rPr lang="he-IL" sz="1400" b="1" dirty="0" smtClean="0"/>
              <a:t>כ"ג יורדי הסירה              </a:t>
            </a:r>
            <a:r>
              <a:rPr lang="he-IL" sz="1400" dirty="0" smtClean="0"/>
              <a:t>2.8.1946          בוקה די מגרה איטליה           790           15.8.1946</a:t>
            </a:r>
            <a:endParaRPr lang="he-IL" sz="1400" dirty="0"/>
          </a:p>
        </p:txBody>
      </p:sp>
      <p:sp>
        <p:nvSpPr>
          <p:cNvPr id="21" name="TextBox 20"/>
          <p:cNvSpPr txBox="1"/>
          <p:nvPr/>
        </p:nvSpPr>
        <p:spPr>
          <a:xfrm>
            <a:off x="1403648" y="2564904"/>
            <a:ext cx="7488832" cy="307777"/>
          </a:xfrm>
          <a:prstGeom prst="rect">
            <a:avLst/>
          </a:prstGeom>
          <a:noFill/>
        </p:spPr>
        <p:txBody>
          <a:bodyPr wrap="square" rtlCol="1">
            <a:spAutoFit/>
          </a:bodyPr>
          <a:lstStyle/>
          <a:p>
            <a:r>
              <a:rPr lang="he-IL" sz="1400" dirty="0" smtClean="0"/>
              <a:t>5    </a:t>
            </a:r>
            <a:r>
              <a:rPr lang="he-IL" sz="1400" b="1" dirty="0" smtClean="0"/>
              <a:t>ארבע חרויות                   </a:t>
            </a:r>
            <a:r>
              <a:rPr lang="he-IL" sz="1400" dirty="0" smtClean="0"/>
              <a:t>23.8.1946        בוקה די מגרה איטליה           1024         2.9.1946 </a:t>
            </a:r>
            <a:endParaRPr lang="he-IL" sz="1400" dirty="0"/>
          </a:p>
        </p:txBody>
      </p:sp>
      <p:sp>
        <p:nvSpPr>
          <p:cNvPr id="23" name="TextBox 22"/>
          <p:cNvSpPr txBox="1"/>
          <p:nvPr/>
        </p:nvSpPr>
        <p:spPr>
          <a:xfrm>
            <a:off x="395536" y="2852936"/>
            <a:ext cx="8496944" cy="307777"/>
          </a:xfrm>
          <a:prstGeom prst="rect">
            <a:avLst/>
          </a:prstGeom>
          <a:noFill/>
        </p:spPr>
        <p:txBody>
          <a:bodyPr wrap="square" rtlCol="1">
            <a:spAutoFit/>
          </a:bodyPr>
          <a:lstStyle/>
          <a:p>
            <a:r>
              <a:rPr lang="he-IL" sz="1400" dirty="0" smtClean="0"/>
              <a:t>6    </a:t>
            </a:r>
            <a:r>
              <a:rPr lang="he-IL" sz="1400" b="1" dirty="0" smtClean="0"/>
              <a:t>פלמ"ח</a:t>
            </a:r>
            <a:r>
              <a:rPr lang="he-IL" sz="1400" dirty="0" smtClean="0"/>
              <a:t>                           11.9.1946</a:t>
            </a:r>
            <a:r>
              <a:rPr lang="he-IL" sz="1400" dirty="0" smtClean="0">
                <a:solidFill>
                  <a:srgbClr val="FF0000"/>
                </a:solidFill>
              </a:rPr>
              <a:t>        </a:t>
            </a:r>
            <a:r>
              <a:rPr lang="he-IL" sz="1400" dirty="0" smtClean="0"/>
              <a:t>בוקה דה מגרה איטליה          611           22.9.1946 </a:t>
            </a:r>
            <a:endParaRPr lang="he-IL" sz="1400" dirty="0"/>
          </a:p>
        </p:txBody>
      </p:sp>
      <p:sp>
        <p:nvSpPr>
          <p:cNvPr id="25" name="TextBox 24"/>
          <p:cNvSpPr txBox="1"/>
          <p:nvPr/>
        </p:nvSpPr>
        <p:spPr>
          <a:xfrm>
            <a:off x="1259632" y="3140968"/>
            <a:ext cx="7632848" cy="307777"/>
          </a:xfrm>
          <a:prstGeom prst="rect">
            <a:avLst/>
          </a:prstGeom>
          <a:noFill/>
        </p:spPr>
        <p:txBody>
          <a:bodyPr wrap="square" rtlCol="1">
            <a:spAutoFit/>
          </a:bodyPr>
          <a:lstStyle/>
          <a:p>
            <a:r>
              <a:rPr lang="he-IL" sz="1400" dirty="0" smtClean="0"/>
              <a:t>7    </a:t>
            </a:r>
            <a:r>
              <a:rPr lang="he-IL" sz="1400" b="1" dirty="0" smtClean="0"/>
              <a:t>ברכה </a:t>
            </a:r>
            <a:r>
              <a:rPr lang="he-IL" sz="1400" b="1" dirty="0" err="1" smtClean="0"/>
              <a:t>פולד</a:t>
            </a:r>
            <a:r>
              <a:rPr lang="he-IL" sz="1400" b="1" dirty="0" smtClean="0"/>
              <a:t>                     </a:t>
            </a:r>
            <a:r>
              <a:rPr lang="he-IL" sz="1400" dirty="0" smtClean="0"/>
              <a:t>9.10.1946        מולה דה בארי איטליה            806          22.10.1946    </a:t>
            </a:r>
            <a:endParaRPr lang="he-IL" sz="1400" dirty="0"/>
          </a:p>
        </p:txBody>
      </p:sp>
      <p:sp>
        <p:nvSpPr>
          <p:cNvPr id="26" name="TextBox 25"/>
          <p:cNvSpPr txBox="1"/>
          <p:nvPr/>
        </p:nvSpPr>
        <p:spPr>
          <a:xfrm>
            <a:off x="323528" y="3429000"/>
            <a:ext cx="8568952" cy="307777"/>
          </a:xfrm>
          <a:prstGeom prst="rect">
            <a:avLst/>
          </a:prstGeom>
          <a:noFill/>
        </p:spPr>
        <p:txBody>
          <a:bodyPr wrap="square" rtlCol="1">
            <a:spAutoFit/>
          </a:bodyPr>
          <a:lstStyle/>
          <a:p>
            <a:r>
              <a:rPr lang="he-IL" sz="1400" dirty="0" smtClean="0"/>
              <a:t>8    </a:t>
            </a:r>
            <a:r>
              <a:rPr lang="he-IL" sz="1400" b="1" dirty="0" smtClean="0"/>
              <a:t> לטרון                            </a:t>
            </a:r>
            <a:r>
              <a:rPr lang="he-IL" sz="1400" dirty="0" smtClean="0"/>
              <a:t>19.10.1946</a:t>
            </a:r>
            <a:r>
              <a:rPr lang="he-IL" sz="1400" b="1" dirty="0" smtClean="0"/>
              <a:t>       </a:t>
            </a:r>
            <a:r>
              <a:rPr lang="he-IL" sz="1400" dirty="0" smtClean="0"/>
              <a:t>לה </a:t>
            </a:r>
            <a:r>
              <a:rPr lang="en-US" sz="1400" dirty="0" smtClean="0"/>
              <a:t>–</a:t>
            </a:r>
            <a:r>
              <a:rPr lang="he-IL" sz="1400" dirty="0" smtClean="0"/>
              <a:t> סיוטה</a:t>
            </a:r>
            <a:r>
              <a:rPr lang="he-IL" sz="1400" dirty="0" smtClean="0">
                <a:solidFill>
                  <a:srgbClr val="FF0000"/>
                </a:solidFill>
              </a:rPr>
              <a:t> </a:t>
            </a:r>
            <a:r>
              <a:rPr lang="he-IL" sz="1400" dirty="0" smtClean="0"/>
              <a:t>צרפת            </a:t>
            </a:r>
            <a:r>
              <a:rPr lang="he-IL" sz="1400" b="1" dirty="0" smtClean="0"/>
              <a:t>    </a:t>
            </a:r>
            <a:r>
              <a:rPr lang="he-IL" sz="1400" dirty="0" smtClean="0"/>
              <a:t>1252</a:t>
            </a:r>
            <a:r>
              <a:rPr lang="he-IL" sz="1400" b="1" dirty="0" smtClean="0"/>
              <a:t>         </a:t>
            </a:r>
            <a:r>
              <a:rPr lang="he-IL" sz="1400" dirty="0" smtClean="0"/>
              <a:t>1.11.1946</a:t>
            </a:r>
            <a:endParaRPr lang="he-IL" sz="1400" dirty="0"/>
          </a:p>
        </p:txBody>
      </p:sp>
      <p:sp>
        <p:nvSpPr>
          <p:cNvPr id="27" name="TextBox 26"/>
          <p:cNvSpPr txBox="1"/>
          <p:nvPr/>
        </p:nvSpPr>
        <p:spPr>
          <a:xfrm>
            <a:off x="179512" y="3789040"/>
            <a:ext cx="8712968" cy="307777"/>
          </a:xfrm>
          <a:prstGeom prst="rect">
            <a:avLst/>
          </a:prstGeom>
          <a:noFill/>
        </p:spPr>
        <p:txBody>
          <a:bodyPr wrap="square" rtlCol="1">
            <a:spAutoFit/>
          </a:bodyPr>
          <a:lstStyle/>
          <a:p>
            <a:pPr marL="0" lvl="1"/>
            <a:r>
              <a:rPr lang="he-IL" sz="1400" dirty="0" smtClean="0"/>
              <a:t>9     </a:t>
            </a:r>
            <a:r>
              <a:rPr lang="he-IL" sz="1400" b="1" dirty="0" smtClean="0"/>
              <a:t>כנסת ישראל</a:t>
            </a:r>
            <a:r>
              <a:rPr lang="en-US" sz="1400" b="1" i="1" dirty="0" smtClean="0"/>
              <a:t> </a:t>
            </a:r>
            <a:r>
              <a:rPr lang="he-IL" sz="1400" b="1" i="1" dirty="0" smtClean="0"/>
              <a:t> </a:t>
            </a:r>
            <a:r>
              <a:rPr lang="he-IL" sz="1400" b="1" dirty="0" smtClean="0"/>
              <a:t>                </a:t>
            </a:r>
            <a:r>
              <a:rPr lang="he-IL" sz="1400" dirty="0" smtClean="0"/>
              <a:t>5.11.1946         </a:t>
            </a:r>
            <a:r>
              <a:rPr lang="he-IL" sz="1400" dirty="0" err="1" smtClean="0"/>
              <a:t>באקאר</a:t>
            </a:r>
            <a:r>
              <a:rPr lang="he-IL" sz="1400" dirty="0" smtClean="0"/>
              <a:t> יוגוסלביה                 3845         25.11.1946    </a:t>
            </a:r>
            <a:r>
              <a:rPr lang="he-IL" sz="1400" dirty="0" smtClean="0">
                <a:solidFill>
                  <a:srgbClr val="FF0000"/>
                </a:solidFill>
                <a:effectLst>
                  <a:outerShdw blurRad="38100" dist="38100" dir="2700000" algn="tl">
                    <a:srgbClr val="000000">
                      <a:alpha val="43137"/>
                    </a:srgbClr>
                  </a:outerShdw>
                </a:effectLst>
              </a:rPr>
              <a:t> </a:t>
            </a:r>
            <a:r>
              <a:rPr lang="he-IL" sz="1200" dirty="0" smtClean="0"/>
              <a:t>(המרי העברי) </a:t>
            </a:r>
          </a:p>
        </p:txBody>
      </p:sp>
      <p:sp>
        <p:nvSpPr>
          <p:cNvPr id="28" name="TextBox 27"/>
          <p:cNvSpPr txBox="1"/>
          <p:nvPr/>
        </p:nvSpPr>
        <p:spPr>
          <a:xfrm>
            <a:off x="107504" y="4149080"/>
            <a:ext cx="8820472" cy="307777"/>
          </a:xfrm>
          <a:prstGeom prst="rect">
            <a:avLst/>
          </a:prstGeom>
          <a:noFill/>
        </p:spPr>
        <p:txBody>
          <a:bodyPr wrap="square" rtlCol="1">
            <a:spAutoFit/>
          </a:bodyPr>
          <a:lstStyle/>
          <a:p>
            <a:r>
              <a:rPr lang="he-IL" sz="1400" dirty="0" smtClean="0"/>
              <a:t>10  </a:t>
            </a:r>
            <a:r>
              <a:rPr lang="he-IL" sz="1400" b="1" dirty="0" smtClean="0"/>
              <a:t> רפיח                             </a:t>
            </a:r>
            <a:r>
              <a:rPr lang="he-IL" sz="1400" dirty="0" smtClean="0"/>
              <a:t>26.11.1946</a:t>
            </a:r>
            <a:r>
              <a:rPr lang="he-IL" sz="1400" dirty="0" smtClean="0">
                <a:solidFill>
                  <a:srgbClr val="FF0000"/>
                </a:solidFill>
              </a:rPr>
              <a:t>       </a:t>
            </a:r>
            <a:r>
              <a:rPr lang="he-IL" sz="1400" dirty="0" err="1" smtClean="0"/>
              <a:t>באקאר</a:t>
            </a:r>
            <a:r>
              <a:rPr lang="he-IL" sz="1400" dirty="0" smtClean="0"/>
              <a:t> יוגוסלביה                 783         טבעה בדרך – מעפילים ישר לקפריסין</a:t>
            </a:r>
            <a:endParaRPr lang="he-IL" sz="1400" dirty="0"/>
          </a:p>
        </p:txBody>
      </p:sp>
      <p:sp>
        <p:nvSpPr>
          <p:cNvPr id="29" name="TextBox 28"/>
          <p:cNvSpPr txBox="1"/>
          <p:nvPr/>
        </p:nvSpPr>
        <p:spPr>
          <a:xfrm>
            <a:off x="827584" y="4869160"/>
            <a:ext cx="8064896" cy="307777"/>
          </a:xfrm>
          <a:prstGeom prst="rect">
            <a:avLst/>
          </a:prstGeom>
          <a:noFill/>
        </p:spPr>
        <p:txBody>
          <a:bodyPr wrap="square" rtlCol="1">
            <a:spAutoFit/>
          </a:bodyPr>
          <a:lstStyle/>
          <a:p>
            <a:r>
              <a:rPr lang="he-IL" sz="1400" dirty="0" smtClean="0"/>
              <a:t>12  </a:t>
            </a:r>
            <a:r>
              <a:rPr lang="he-IL" sz="1400" b="1" dirty="0" smtClean="0"/>
              <a:t>המעפיל האלמוני            </a:t>
            </a:r>
            <a:r>
              <a:rPr lang="he-IL" sz="1400" dirty="0" smtClean="0"/>
              <a:t>3.2.1947           סט צרפת                             794          17.2.1947</a:t>
            </a:r>
            <a:endParaRPr lang="he-IL" sz="1400" dirty="0"/>
          </a:p>
        </p:txBody>
      </p:sp>
      <p:sp>
        <p:nvSpPr>
          <p:cNvPr id="30" name="TextBox 29"/>
          <p:cNvSpPr txBox="1"/>
          <p:nvPr/>
        </p:nvSpPr>
        <p:spPr>
          <a:xfrm>
            <a:off x="1043608" y="5589240"/>
            <a:ext cx="7848872" cy="307777"/>
          </a:xfrm>
          <a:prstGeom prst="rect">
            <a:avLst/>
          </a:prstGeom>
          <a:noFill/>
        </p:spPr>
        <p:txBody>
          <a:bodyPr wrap="square" rtlCol="1">
            <a:spAutoFit/>
          </a:bodyPr>
          <a:lstStyle/>
          <a:p>
            <a:r>
              <a:rPr lang="he-IL" sz="1400" dirty="0" smtClean="0"/>
              <a:t>14   </a:t>
            </a:r>
            <a:r>
              <a:rPr lang="he-IL" sz="1400" b="1" dirty="0" smtClean="0"/>
              <a:t>בן הכט                         </a:t>
            </a:r>
            <a:r>
              <a:rPr lang="he-IL" sz="1400" dirty="0" smtClean="0"/>
              <a:t>1.3.1947           </a:t>
            </a:r>
            <a:r>
              <a:rPr lang="en-US" sz="1400" dirty="0" smtClean="0"/>
              <a:t>Port de </a:t>
            </a:r>
            <a:r>
              <a:rPr lang="en-US" sz="1400" dirty="0" err="1" smtClean="0"/>
              <a:t>Bouc</a:t>
            </a:r>
            <a:r>
              <a:rPr lang="en-US" sz="1400" dirty="0" smtClean="0"/>
              <a:t> </a:t>
            </a:r>
            <a:r>
              <a:rPr lang="he-IL" sz="1400" dirty="0" smtClean="0"/>
              <a:t> צרפת             626          9.3.1947 </a:t>
            </a:r>
            <a:endParaRPr lang="he-IL" sz="1400" dirty="0"/>
          </a:p>
        </p:txBody>
      </p:sp>
      <p:sp>
        <p:nvSpPr>
          <p:cNvPr id="32" name="TextBox 31"/>
          <p:cNvSpPr txBox="1"/>
          <p:nvPr/>
        </p:nvSpPr>
        <p:spPr>
          <a:xfrm>
            <a:off x="323528" y="5229200"/>
            <a:ext cx="8640960" cy="307777"/>
          </a:xfrm>
          <a:prstGeom prst="rect">
            <a:avLst/>
          </a:prstGeom>
          <a:noFill/>
        </p:spPr>
        <p:txBody>
          <a:bodyPr wrap="square" rtlCol="1">
            <a:spAutoFit/>
          </a:bodyPr>
          <a:lstStyle/>
          <a:p>
            <a:r>
              <a:rPr lang="he-IL" sz="1400" dirty="0" smtClean="0"/>
              <a:t> 13    </a:t>
            </a:r>
            <a:r>
              <a:rPr lang="he-IL" sz="1400" b="1" dirty="0" smtClean="0"/>
              <a:t>חיים ארלוזורוב              </a:t>
            </a:r>
            <a:r>
              <a:rPr lang="he-IL" sz="1400" dirty="0" smtClean="0"/>
              <a:t>24.1.1947        </a:t>
            </a:r>
            <a:r>
              <a:rPr lang="he-IL" sz="1400" dirty="0" err="1" smtClean="0"/>
              <a:t>טרלבורג</a:t>
            </a:r>
            <a:r>
              <a:rPr lang="he-IL" sz="1400" dirty="0" smtClean="0"/>
              <a:t> שבדיה   </a:t>
            </a:r>
            <a:r>
              <a:rPr lang="he-IL" sz="1400" dirty="0" smtClean="0">
                <a:solidFill>
                  <a:srgbClr val="FF0000"/>
                </a:solidFill>
              </a:rPr>
              <a:t>                 </a:t>
            </a:r>
            <a:r>
              <a:rPr lang="he-IL" sz="1400" dirty="0" smtClean="0"/>
              <a:t>1378        28.2.1947  </a:t>
            </a:r>
            <a:endParaRPr lang="he-IL" sz="1400" dirty="0"/>
          </a:p>
        </p:txBody>
      </p:sp>
      <p:sp>
        <p:nvSpPr>
          <p:cNvPr id="24" name="TextBox 23"/>
          <p:cNvSpPr txBox="1"/>
          <p:nvPr/>
        </p:nvSpPr>
        <p:spPr>
          <a:xfrm>
            <a:off x="467544" y="4509120"/>
            <a:ext cx="8424936" cy="307777"/>
          </a:xfrm>
          <a:prstGeom prst="rect">
            <a:avLst/>
          </a:prstGeom>
          <a:noFill/>
        </p:spPr>
        <p:txBody>
          <a:bodyPr wrap="square" rtlCol="1">
            <a:spAutoFit/>
          </a:bodyPr>
          <a:lstStyle/>
          <a:p>
            <a:r>
              <a:rPr lang="he-IL" sz="1400" dirty="0" smtClean="0"/>
              <a:t>11  </a:t>
            </a:r>
            <a:r>
              <a:rPr lang="he-IL" sz="1400" b="1" dirty="0" smtClean="0"/>
              <a:t> לנגב                            </a:t>
            </a:r>
            <a:r>
              <a:rPr lang="he-IL" sz="1400" dirty="0" smtClean="0"/>
              <a:t>18.1.1947</a:t>
            </a:r>
            <a:r>
              <a:rPr lang="he-IL" sz="1400" dirty="0" smtClean="0">
                <a:solidFill>
                  <a:srgbClr val="FF0000"/>
                </a:solidFill>
              </a:rPr>
              <a:t>         </a:t>
            </a:r>
            <a:r>
              <a:rPr lang="he-IL" sz="1400" dirty="0" smtClean="0"/>
              <a:t>סט צרפת                             647           9.2.1947 </a:t>
            </a:r>
            <a:endParaRPr lang="he-IL" sz="1400" dirty="0"/>
          </a:p>
        </p:txBody>
      </p:sp>
      <p:sp>
        <p:nvSpPr>
          <p:cNvPr id="31" name="חץ שמאלה 30"/>
          <p:cNvSpPr/>
          <p:nvPr/>
        </p:nvSpPr>
        <p:spPr>
          <a:xfrm>
            <a:off x="251520" y="609329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2</a:t>
            </a:r>
            <a:endParaRPr lang="he-I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95536" y="188640"/>
            <a:ext cx="8748464" cy="1292662"/>
          </a:xfrm>
          <a:prstGeom prst="rect">
            <a:avLst/>
          </a:prstGeom>
          <a:noFill/>
        </p:spPr>
        <p:txBody>
          <a:bodyPr wrap="square" rtlCol="1">
            <a:spAutoFit/>
          </a:bodyPr>
          <a:lstStyle/>
          <a:p>
            <a:pPr algn="ctr"/>
            <a:r>
              <a:rPr lang="he-IL" sz="3600" dirty="0" smtClean="0">
                <a:latin typeface="Guttman Mantova-Decor" pitchFamily="2" charset="-79"/>
                <a:cs typeface="Guttman Mantova-Decor" pitchFamily="2" charset="-79"/>
              </a:rPr>
              <a:t>האניות שנתפסו והמעפילים הועברו לקפריסין</a:t>
            </a:r>
          </a:p>
          <a:p>
            <a:pPr algn="ctr"/>
            <a:r>
              <a:rPr lang="he-IL" sz="1400" b="1" dirty="0" smtClean="0"/>
              <a:t>שם האניה                  תאריך הפלגה             נמל מוצא               מס. מעפילים      תאריך העפלה </a:t>
            </a:r>
          </a:p>
          <a:p>
            <a:r>
              <a:rPr lang="he-IL" sz="1400" b="1" dirty="0" smtClean="0"/>
              <a:t>____|________________|____________|___________________|________|____________________</a:t>
            </a:r>
            <a:r>
              <a:rPr lang="he-IL" sz="1400" dirty="0" smtClean="0"/>
              <a:t>    </a:t>
            </a:r>
          </a:p>
          <a:p>
            <a:r>
              <a:rPr lang="he-IL" sz="1400" dirty="0" smtClean="0"/>
              <a:t> </a:t>
            </a:r>
          </a:p>
        </p:txBody>
      </p:sp>
      <p:sp>
        <p:nvSpPr>
          <p:cNvPr id="31" name="TextBox 30"/>
          <p:cNvSpPr txBox="1"/>
          <p:nvPr/>
        </p:nvSpPr>
        <p:spPr>
          <a:xfrm>
            <a:off x="0" y="1412776"/>
            <a:ext cx="8820472" cy="307777"/>
          </a:xfrm>
          <a:prstGeom prst="rect">
            <a:avLst/>
          </a:prstGeom>
          <a:noFill/>
        </p:spPr>
        <p:txBody>
          <a:bodyPr wrap="square" rtlCol="1">
            <a:spAutoFit/>
          </a:bodyPr>
          <a:lstStyle/>
          <a:p>
            <a:r>
              <a:rPr lang="he-IL" sz="1400" dirty="0" smtClean="0"/>
              <a:t>15   </a:t>
            </a:r>
            <a:r>
              <a:rPr lang="he-IL" sz="1400" b="1" dirty="0" smtClean="0"/>
              <a:t>שבתאי </a:t>
            </a:r>
            <a:r>
              <a:rPr lang="he-IL" sz="1400" b="1" dirty="0" err="1" smtClean="0"/>
              <a:t>לוז'ינסקי</a:t>
            </a:r>
            <a:r>
              <a:rPr lang="he-IL" sz="1400" b="1" dirty="0" smtClean="0"/>
              <a:t>           </a:t>
            </a:r>
            <a:r>
              <a:rPr lang="he-IL" sz="1400" dirty="0" smtClean="0"/>
              <a:t>4.3.1947           </a:t>
            </a:r>
            <a:r>
              <a:rPr lang="he-IL" sz="1400" dirty="0" err="1" smtClean="0"/>
              <a:t>מטפונטו</a:t>
            </a:r>
            <a:r>
              <a:rPr lang="he-IL" sz="1400" dirty="0" smtClean="0"/>
              <a:t> איטליה                   823          12.3.1947 </a:t>
            </a:r>
            <a:endParaRPr lang="en-US" sz="1200" dirty="0"/>
          </a:p>
        </p:txBody>
      </p:sp>
      <p:sp>
        <p:nvSpPr>
          <p:cNvPr id="33" name="TextBox 32"/>
          <p:cNvSpPr txBox="1"/>
          <p:nvPr/>
        </p:nvSpPr>
        <p:spPr>
          <a:xfrm>
            <a:off x="251520" y="1700808"/>
            <a:ext cx="8568952" cy="954107"/>
          </a:xfrm>
          <a:prstGeom prst="rect">
            <a:avLst/>
          </a:prstGeom>
          <a:noFill/>
        </p:spPr>
        <p:txBody>
          <a:bodyPr wrap="square" rtlCol="1">
            <a:spAutoFit/>
          </a:bodyPr>
          <a:lstStyle/>
          <a:p>
            <a:r>
              <a:rPr lang="he-IL" sz="1400" dirty="0" smtClean="0"/>
              <a:t>אחרי ההורדה בחוף ניצנים הצבא עצר מאות יהודים וכל אלא שנחשדו כמעפילים, כולל מאות ארצישראליים, הועברו במשאיות לנמל חיפה. שם ערכו הבריטים סינון נוסף, כ- 240 שזוהו כארצישראלים הושארו בארץ, </a:t>
            </a:r>
            <a:r>
              <a:rPr lang="he-IL" sz="1400" dirty="0" err="1" smtClean="0"/>
              <a:t>וכ</a:t>
            </a:r>
            <a:r>
              <a:rPr lang="he-IL" sz="1400" dirty="0" smtClean="0"/>
              <a:t>- 700 הועלו על שתי אניות גירוש והובלו למחנות קפריסין. ב- 15 במרס הוחזרו ארצה 250 איש, </a:t>
            </a:r>
            <a:r>
              <a:rPr lang="he-IL" sz="1400" dirty="0" err="1" smtClean="0"/>
              <a:t>וב</a:t>
            </a:r>
            <a:r>
              <a:rPr lang="he-IL" sz="1400" dirty="0" smtClean="0"/>
              <a:t>- 28 במרס - עוד 75 איש. בין השבים היו גם כ- 85 מעפילים שהצליחו להתחזות לארצישראליים.</a:t>
            </a:r>
            <a:endParaRPr lang="he-IL" sz="1400" dirty="0"/>
          </a:p>
        </p:txBody>
      </p:sp>
      <p:sp>
        <p:nvSpPr>
          <p:cNvPr id="21" name="TextBox 20"/>
          <p:cNvSpPr txBox="1"/>
          <p:nvPr/>
        </p:nvSpPr>
        <p:spPr>
          <a:xfrm>
            <a:off x="611560" y="2636912"/>
            <a:ext cx="8208912" cy="307777"/>
          </a:xfrm>
          <a:prstGeom prst="rect">
            <a:avLst/>
          </a:prstGeom>
          <a:noFill/>
        </p:spPr>
        <p:txBody>
          <a:bodyPr wrap="square" rtlCol="1">
            <a:spAutoFit/>
          </a:bodyPr>
          <a:lstStyle/>
          <a:p>
            <a:r>
              <a:rPr lang="he-IL" sz="1400" dirty="0" smtClean="0"/>
              <a:t>16   </a:t>
            </a:r>
            <a:r>
              <a:rPr lang="he-IL" sz="1400" b="1" dirty="0" smtClean="0"/>
              <a:t>מולדת </a:t>
            </a:r>
            <a:r>
              <a:rPr lang="he-IL" sz="1400" dirty="0" smtClean="0">
                <a:solidFill>
                  <a:srgbClr val="FF0000"/>
                </a:solidFill>
              </a:rPr>
              <a:t>                        </a:t>
            </a:r>
            <a:r>
              <a:rPr lang="he-IL" sz="1400" dirty="0" smtClean="0"/>
              <a:t>23.3.1947         מפרץ </a:t>
            </a:r>
            <a:r>
              <a:rPr lang="he-IL" sz="1400" dirty="0" err="1" smtClean="0"/>
              <a:t>טרנטו</a:t>
            </a:r>
            <a:r>
              <a:rPr lang="he-IL" sz="1400" dirty="0" smtClean="0"/>
              <a:t> איטליה </a:t>
            </a:r>
            <a:r>
              <a:rPr lang="he-IL" sz="1400" dirty="0" smtClean="0">
                <a:solidFill>
                  <a:srgbClr val="FF0000"/>
                </a:solidFill>
              </a:rPr>
              <a:t>             </a:t>
            </a:r>
            <a:r>
              <a:rPr lang="he-IL" sz="1400" dirty="0" smtClean="0"/>
              <a:t>1568        29.3.1947  </a:t>
            </a:r>
            <a:endParaRPr lang="he-IL" sz="1400" dirty="0"/>
          </a:p>
        </p:txBody>
      </p:sp>
      <p:sp>
        <p:nvSpPr>
          <p:cNvPr id="23" name="TextBox 22"/>
          <p:cNvSpPr txBox="1"/>
          <p:nvPr/>
        </p:nvSpPr>
        <p:spPr>
          <a:xfrm>
            <a:off x="1259632" y="2996952"/>
            <a:ext cx="7560840" cy="307777"/>
          </a:xfrm>
          <a:prstGeom prst="rect">
            <a:avLst/>
          </a:prstGeom>
          <a:noFill/>
        </p:spPr>
        <p:txBody>
          <a:bodyPr wrap="square" rtlCol="1">
            <a:spAutoFit/>
          </a:bodyPr>
          <a:lstStyle/>
          <a:p>
            <a:r>
              <a:rPr lang="he-IL" sz="1400" dirty="0" smtClean="0"/>
              <a:t>17   </a:t>
            </a:r>
            <a:r>
              <a:rPr lang="he-IL" sz="1400" b="1" dirty="0" smtClean="0"/>
              <a:t>תאודור הרצל</a:t>
            </a:r>
            <a:r>
              <a:rPr lang="he-IL" sz="1400" dirty="0" smtClean="0"/>
              <a:t>               2.4.1947           סט צרפת                             2641        13.4.1947   </a:t>
            </a:r>
            <a:endParaRPr lang="he-IL" sz="1400" dirty="0"/>
          </a:p>
        </p:txBody>
      </p:sp>
      <p:sp>
        <p:nvSpPr>
          <p:cNvPr id="24" name="TextBox 23"/>
          <p:cNvSpPr txBox="1"/>
          <p:nvPr/>
        </p:nvSpPr>
        <p:spPr>
          <a:xfrm>
            <a:off x="1259632" y="3356992"/>
            <a:ext cx="7632848" cy="307777"/>
          </a:xfrm>
          <a:prstGeom prst="rect">
            <a:avLst/>
          </a:prstGeom>
          <a:noFill/>
        </p:spPr>
        <p:txBody>
          <a:bodyPr wrap="square" rtlCol="1">
            <a:spAutoFit/>
          </a:bodyPr>
          <a:lstStyle/>
          <a:p>
            <a:r>
              <a:rPr lang="he-IL" sz="1400" dirty="0" smtClean="0"/>
              <a:t> 18   </a:t>
            </a:r>
            <a:r>
              <a:rPr lang="he-IL" sz="1400" b="1" dirty="0" smtClean="0"/>
              <a:t>שאר ישוב                     </a:t>
            </a:r>
            <a:r>
              <a:rPr lang="he-IL" sz="1400" dirty="0" smtClean="0"/>
              <a:t>7.4.1947           </a:t>
            </a:r>
            <a:r>
              <a:rPr lang="he-IL" sz="1400" dirty="0" err="1" smtClean="0"/>
              <a:t>בוליאסקו</a:t>
            </a:r>
            <a:r>
              <a:rPr lang="he-IL" sz="1400" dirty="0" smtClean="0"/>
              <a:t> איטליה                   771          23.4.1947 </a:t>
            </a:r>
            <a:endParaRPr lang="he-IL" sz="1400" dirty="0"/>
          </a:p>
        </p:txBody>
      </p:sp>
      <p:sp>
        <p:nvSpPr>
          <p:cNvPr id="25" name="TextBox 24"/>
          <p:cNvSpPr txBox="1"/>
          <p:nvPr/>
        </p:nvSpPr>
        <p:spPr>
          <a:xfrm>
            <a:off x="1148080" y="3717032"/>
            <a:ext cx="7744400" cy="307777"/>
          </a:xfrm>
          <a:prstGeom prst="rect">
            <a:avLst/>
          </a:prstGeom>
          <a:noFill/>
        </p:spPr>
        <p:txBody>
          <a:bodyPr wrap="square" rtlCol="1">
            <a:spAutoFit/>
          </a:bodyPr>
          <a:lstStyle/>
          <a:p>
            <a:r>
              <a:rPr lang="he-IL" sz="1400" dirty="0" smtClean="0"/>
              <a:t> 19   </a:t>
            </a:r>
            <a:r>
              <a:rPr lang="he-IL" sz="1400" b="1" dirty="0" smtClean="0"/>
              <a:t>התקווה</a:t>
            </a:r>
            <a:r>
              <a:rPr lang="he-IL" sz="1400" dirty="0" smtClean="0"/>
              <a:t>                        8.5.1947           בוקה די מגרה איטליה            1414        </a:t>
            </a:r>
            <a:r>
              <a:rPr lang="he-IL" sz="1400" dirty="0" smtClean="0">
                <a:solidFill>
                  <a:srgbClr val="FF0000"/>
                </a:solidFill>
              </a:rPr>
              <a:t> </a:t>
            </a:r>
            <a:r>
              <a:rPr lang="he-IL" sz="1400" dirty="0" smtClean="0"/>
              <a:t>17.5.1947 </a:t>
            </a:r>
            <a:endParaRPr lang="he-IL" sz="1400" dirty="0"/>
          </a:p>
        </p:txBody>
      </p:sp>
      <p:sp>
        <p:nvSpPr>
          <p:cNvPr id="26" name="TextBox 25"/>
          <p:cNvSpPr txBox="1"/>
          <p:nvPr/>
        </p:nvSpPr>
        <p:spPr>
          <a:xfrm>
            <a:off x="179512" y="4005064"/>
            <a:ext cx="8640960" cy="307777"/>
          </a:xfrm>
          <a:prstGeom prst="rect">
            <a:avLst/>
          </a:prstGeom>
          <a:noFill/>
        </p:spPr>
        <p:txBody>
          <a:bodyPr wrap="square" rtlCol="1">
            <a:spAutoFit/>
          </a:bodyPr>
          <a:lstStyle/>
          <a:p>
            <a:r>
              <a:rPr lang="he-IL" sz="1400" dirty="0" smtClean="0"/>
              <a:t>20   </a:t>
            </a:r>
            <a:r>
              <a:rPr lang="he-IL" sz="1400" b="1" dirty="0" smtClean="0"/>
              <a:t>מורדי הגטאות              </a:t>
            </a:r>
            <a:r>
              <a:rPr lang="he-IL" sz="1400" dirty="0" smtClean="0"/>
              <a:t>13.5.1947         </a:t>
            </a:r>
            <a:r>
              <a:rPr lang="he-IL" sz="1400" dirty="0" err="1" smtClean="0"/>
              <a:t>מטפונטו</a:t>
            </a:r>
            <a:r>
              <a:rPr lang="he-IL" sz="1400" dirty="0" smtClean="0"/>
              <a:t> איטליה                   1457         24.5.1947</a:t>
            </a:r>
            <a:endParaRPr lang="he-IL" sz="1400" dirty="0"/>
          </a:p>
        </p:txBody>
      </p:sp>
      <p:sp>
        <p:nvSpPr>
          <p:cNvPr id="27" name="TextBox 26"/>
          <p:cNvSpPr txBox="1"/>
          <p:nvPr/>
        </p:nvSpPr>
        <p:spPr>
          <a:xfrm>
            <a:off x="827584" y="4293096"/>
            <a:ext cx="7992888" cy="307777"/>
          </a:xfrm>
          <a:prstGeom prst="rect">
            <a:avLst/>
          </a:prstGeom>
          <a:noFill/>
        </p:spPr>
        <p:txBody>
          <a:bodyPr wrap="square" rtlCol="1">
            <a:spAutoFit/>
          </a:bodyPr>
          <a:lstStyle/>
          <a:p>
            <a:r>
              <a:rPr lang="he-IL" sz="1400" dirty="0" smtClean="0"/>
              <a:t>21   </a:t>
            </a:r>
            <a:r>
              <a:rPr lang="he-IL" sz="1400" b="1" dirty="0" smtClean="0"/>
              <a:t>יהודה הלוי                   </a:t>
            </a:r>
            <a:r>
              <a:rPr lang="he-IL" sz="1400" dirty="0" smtClean="0"/>
              <a:t>11.5.1947         </a:t>
            </a:r>
            <a:r>
              <a:rPr lang="he-IL" sz="1400" dirty="0" err="1" smtClean="0"/>
              <a:t>טנס</a:t>
            </a:r>
            <a:r>
              <a:rPr lang="he-IL" sz="1400" dirty="0" smtClean="0"/>
              <a:t> אלג'יריה                        399           31.5.1947   </a:t>
            </a:r>
            <a:endParaRPr lang="he-IL" sz="1400" dirty="0"/>
          </a:p>
        </p:txBody>
      </p:sp>
      <p:sp>
        <p:nvSpPr>
          <p:cNvPr id="28" name="TextBox 27"/>
          <p:cNvSpPr txBox="1"/>
          <p:nvPr/>
        </p:nvSpPr>
        <p:spPr>
          <a:xfrm>
            <a:off x="971600" y="4581128"/>
            <a:ext cx="7848872" cy="307777"/>
          </a:xfrm>
          <a:prstGeom prst="rect">
            <a:avLst/>
          </a:prstGeom>
          <a:noFill/>
        </p:spPr>
        <p:txBody>
          <a:bodyPr wrap="square" rtlCol="1">
            <a:spAutoFit/>
          </a:bodyPr>
          <a:lstStyle/>
          <a:p>
            <a:r>
              <a:rPr lang="he-IL" sz="1400" dirty="0" smtClean="0"/>
              <a:t>22   </a:t>
            </a:r>
            <a:r>
              <a:rPr lang="he-IL" sz="1400" b="1" dirty="0" err="1" smtClean="0"/>
              <a:t>י''ד</a:t>
            </a:r>
            <a:r>
              <a:rPr lang="he-IL" sz="1400" b="1" dirty="0" smtClean="0"/>
              <a:t> חללי גשר הזיו        </a:t>
            </a:r>
            <a:r>
              <a:rPr lang="he-IL" sz="1400" dirty="0" smtClean="0"/>
              <a:t>17.7.1947        </a:t>
            </a:r>
            <a:r>
              <a:rPr lang="he-IL" sz="1400" dirty="0" err="1" smtClean="0"/>
              <a:t>מיליארינו</a:t>
            </a:r>
            <a:r>
              <a:rPr lang="he-IL" sz="1400" dirty="0" smtClean="0"/>
              <a:t> איטליה                   685           28.7.1947   </a:t>
            </a:r>
            <a:endParaRPr lang="he-IL" sz="1400" dirty="0"/>
          </a:p>
        </p:txBody>
      </p:sp>
      <p:sp>
        <p:nvSpPr>
          <p:cNvPr id="29" name="TextBox 28"/>
          <p:cNvSpPr txBox="1"/>
          <p:nvPr/>
        </p:nvSpPr>
        <p:spPr>
          <a:xfrm>
            <a:off x="683568" y="4869160"/>
            <a:ext cx="8136904" cy="307777"/>
          </a:xfrm>
          <a:prstGeom prst="rect">
            <a:avLst/>
          </a:prstGeom>
          <a:noFill/>
        </p:spPr>
        <p:txBody>
          <a:bodyPr wrap="square" rtlCol="1">
            <a:spAutoFit/>
          </a:bodyPr>
          <a:lstStyle/>
          <a:p>
            <a:r>
              <a:rPr lang="he-IL" sz="1400" dirty="0" smtClean="0"/>
              <a:t>23   </a:t>
            </a:r>
            <a:r>
              <a:rPr lang="he-IL" sz="1400" b="1" dirty="0" smtClean="0"/>
              <a:t>שיבת ציון                     </a:t>
            </a:r>
            <a:r>
              <a:rPr lang="he-IL" sz="1400" dirty="0" smtClean="0"/>
              <a:t>16.7.1947         אלג'יר</a:t>
            </a:r>
            <a:r>
              <a:rPr lang="he-IL" sz="1400" dirty="0" smtClean="0">
                <a:solidFill>
                  <a:srgbClr val="FF0000"/>
                </a:solidFill>
              </a:rPr>
              <a:t> </a:t>
            </a:r>
            <a:r>
              <a:rPr lang="he-IL" sz="1400" dirty="0" smtClean="0"/>
              <a:t>אלג'יריה                    411           28.7.1947 </a:t>
            </a:r>
            <a:endParaRPr lang="he-IL" sz="1400" dirty="0"/>
          </a:p>
        </p:txBody>
      </p:sp>
      <p:sp>
        <p:nvSpPr>
          <p:cNvPr id="30" name="TextBox 29"/>
          <p:cNvSpPr txBox="1"/>
          <p:nvPr/>
        </p:nvSpPr>
        <p:spPr>
          <a:xfrm>
            <a:off x="971600" y="5229200"/>
            <a:ext cx="7848872" cy="307777"/>
          </a:xfrm>
          <a:prstGeom prst="rect">
            <a:avLst/>
          </a:prstGeom>
          <a:noFill/>
        </p:spPr>
        <p:txBody>
          <a:bodyPr wrap="square" rtlCol="1">
            <a:spAutoFit/>
          </a:bodyPr>
          <a:lstStyle/>
          <a:p>
            <a:r>
              <a:rPr lang="he-IL" sz="1400" dirty="0" smtClean="0"/>
              <a:t>24   </a:t>
            </a:r>
            <a:r>
              <a:rPr lang="he-IL" sz="1400" b="1" dirty="0" smtClean="0"/>
              <a:t>אף על פי כן                  </a:t>
            </a:r>
            <a:r>
              <a:rPr lang="he-IL" sz="1400" dirty="0" smtClean="0"/>
              <a:t>15.9.1947        </a:t>
            </a:r>
            <a:r>
              <a:rPr lang="en-US" sz="1400" dirty="0" err="1" smtClean="0"/>
              <a:t>Mondragone</a:t>
            </a:r>
            <a:r>
              <a:rPr lang="en-US" sz="1400" dirty="0" smtClean="0"/>
              <a:t> </a:t>
            </a:r>
            <a:r>
              <a:rPr lang="he-IL" sz="1400" dirty="0" smtClean="0"/>
              <a:t> איטליה           434           27.9.1947       </a:t>
            </a:r>
            <a:r>
              <a:rPr lang="he-IL" sz="1400" dirty="0" smtClean="0">
                <a:solidFill>
                  <a:srgbClr val="FF0000"/>
                </a:solidFill>
                <a:effectLst>
                  <a:outerShdw blurRad="38100" dist="38100" dir="2700000" algn="tl">
                    <a:srgbClr val="000000">
                      <a:alpha val="43137"/>
                    </a:srgbClr>
                  </a:outerShdw>
                </a:effectLst>
              </a:rPr>
              <a:t>  </a:t>
            </a:r>
            <a:endParaRPr lang="he-IL" sz="1400" dirty="0"/>
          </a:p>
        </p:txBody>
      </p:sp>
      <p:sp>
        <p:nvSpPr>
          <p:cNvPr id="32" name="TextBox 31"/>
          <p:cNvSpPr txBox="1"/>
          <p:nvPr/>
        </p:nvSpPr>
        <p:spPr>
          <a:xfrm>
            <a:off x="755576" y="5517232"/>
            <a:ext cx="8064896" cy="307777"/>
          </a:xfrm>
          <a:prstGeom prst="rect">
            <a:avLst/>
          </a:prstGeom>
          <a:noFill/>
        </p:spPr>
        <p:txBody>
          <a:bodyPr wrap="square" rtlCol="1">
            <a:spAutoFit/>
          </a:bodyPr>
          <a:lstStyle/>
          <a:p>
            <a:r>
              <a:rPr lang="he-IL" sz="1400" dirty="0" smtClean="0"/>
              <a:t>25   </a:t>
            </a:r>
            <a:r>
              <a:rPr lang="he-IL" sz="1400" b="1" dirty="0" smtClean="0"/>
              <a:t>גאולה  </a:t>
            </a:r>
            <a:r>
              <a:rPr lang="he-IL" sz="1400" dirty="0" smtClean="0"/>
              <a:t>                        26.9.1947</a:t>
            </a:r>
            <a:r>
              <a:rPr lang="he-IL" sz="1400" dirty="0" smtClean="0">
                <a:solidFill>
                  <a:srgbClr val="FF0000"/>
                </a:solidFill>
              </a:rPr>
              <a:t>         </a:t>
            </a:r>
            <a:r>
              <a:rPr lang="he-IL" sz="1400" dirty="0" smtClean="0"/>
              <a:t>בורגס בולגריה                     1388         2.10.1947  </a:t>
            </a:r>
            <a:endParaRPr lang="he-IL" sz="1400" dirty="0"/>
          </a:p>
        </p:txBody>
      </p:sp>
      <p:sp>
        <p:nvSpPr>
          <p:cNvPr id="34" name="TextBox 33"/>
          <p:cNvSpPr txBox="1"/>
          <p:nvPr/>
        </p:nvSpPr>
        <p:spPr>
          <a:xfrm>
            <a:off x="1043608" y="5805264"/>
            <a:ext cx="7776864" cy="307777"/>
          </a:xfrm>
          <a:prstGeom prst="rect">
            <a:avLst/>
          </a:prstGeom>
          <a:noFill/>
        </p:spPr>
        <p:txBody>
          <a:bodyPr wrap="square" rtlCol="1">
            <a:spAutoFit/>
          </a:bodyPr>
          <a:lstStyle/>
          <a:p>
            <a:r>
              <a:rPr lang="he-IL" sz="1400" dirty="0" smtClean="0"/>
              <a:t>26  </a:t>
            </a:r>
            <a:r>
              <a:rPr lang="he-IL" sz="1400" b="1" dirty="0" smtClean="0"/>
              <a:t>מדינת היהודים              </a:t>
            </a:r>
            <a:r>
              <a:rPr lang="he-IL" sz="1400" dirty="0" smtClean="0"/>
              <a:t>23.9.1947        בורגס בולגריה                      2664        2.10.1947 </a:t>
            </a:r>
            <a:endParaRPr lang="he-IL" sz="1400" dirty="0"/>
          </a:p>
        </p:txBody>
      </p:sp>
      <p:sp>
        <p:nvSpPr>
          <p:cNvPr id="35" name="TextBox 34"/>
          <p:cNvSpPr txBox="1"/>
          <p:nvPr/>
        </p:nvSpPr>
        <p:spPr>
          <a:xfrm>
            <a:off x="0" y="6093296"/>
            <a:ext cx="8820472" cy="307777"/>
          </a:xfrm>
          <a:prstGeom prst="rect">
            <a:avLst/>
          </a:prstGeom>
          <a:noFill/>
        </p:spPr>
        <p:txBody>
          <a:bodyPr wrap="square" rtlCol="1">
            <a:spAutoFit/>
          </a:bodyPr>
          <a:lstStyle/>
          <a:p>
            <a:r>
              <a:rPr lang="he-IL" sz="1400" dirty="0" smtClean="0"/>
              <a:t>27  </a:t>
            </a:r>
            <a:r>
              <a:rPr lang="he-IL" sz="1400" b="1" dirty="0" smtClean="0"/>
              <a:t>קדימה     </a:t>
            </a:r>
            <a:r>
              <a:rPr lang="he-IL" sz="1400" dirty="0" smtClean="0"/>
              <a:t>                     5.11.1947       </a:t>
            </a:r>
            <a:r>
              <a:rPr lang="he-IL" sz="1400" b="1" dirty="0" smtClean="0"/>
              <a:t> </a:t>
            </a:r>
            <a:r>
              <a:rPr lang="en-US" sz="1400" dirty="0" err="1" smtClean="0"/>
              <a:t>Pellestrina</a:t>
            </a:r>
            <a:r>
              <a:rPr lang="en-US" sz="1400" dirty="0" smtClean="0"/>
              <a:t> </a:t>
            </a:r>
            <a:r>
              <a:rPr lang="he-IL" sz="1400" dirty="0" smtClean="0"/>
              <a:t> איטליה           </a:t>
            </a:r>
            <a:r>
              <a:rPr lang="he-IL" sz="1400" b="1" dirty="0" smtClean="0"/>
              <a:t>    </a:t>
            </a:r>
            <a:r>
              <a:rPr lang="he-IL" sz="1400" dirty="0" smtClean="0"/>
              <a:t>794  </a:t>
            </a:r>
            <a:r>
              <a:rPr lang="he-IL" sz="1400" b="1" dirty="0" smtClean="0"/>
              <a:t>        </a:t>
            </a:r>
            <a:r>
              <a:rPr lang="he-IL" sz="1400" dirty="0" smtClean="0"/>
              <a:t>16.11.1947  </a:t>
            </a:r>
            <a:endParaRPr lang="he-IL" sz="1400" dirty="0"/>
          </a:p>
        </p:txBody>
      </p:sp>
      <p:sp>
        <p:nvSpPr>
          <p:cNvPr id="36" name="חץ שמאלה 35"/>
          <p:cNvSpPr/>
          <p:nvPr/>
        </p:nvSpPr>
        <p:spPr>
          <a:xfrm>
            <a:off x="251520" y="609329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3</a:t>
            </a:r>
            <a:endParaRPr lang="he-I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95536" y="188640"/>
            <a:ext cx="8748464" cy="1292662"/>
          </a:xfrm>
          <a:prstGeom prst="rect">
            <a:avLst/>
          </a:prstGeom>
          <a:noFill/>
        </p:spPr>
        <p:txBody>
          <a:bodyPr wrap="square" rtlCol="1">
            <a:spAutoFit/>
          </a:bodyPr>
          <a:lstStyle/>
          <a:p>
            <a:pPr algn="ctr"/>
            <a:r>
              <a:rPr lang="he-IL" sz="3600" dirty="0" smtClean="0">
                <a:latin typeface="Guttman Mantova-Decor" pitchFamily="2" charset="-79"/>
                <a:cs typeface="Guttman Mantova-Decor" pitchFamily="2" charset="-79"/>
              </a:rPr>
              <a:t>האניות שנתפסו והמעפילים הועברו לקפריסין</a:t>
            </a:r>
          </a:p>
          <a:p>
            <a:pPr algn="ctr"/>
            <a:r>
              <a:rPr lang="he-IL" sz="1400" b="1" dirty="0" smtClean="0"/>
              <a:t>שם האניה                  תאריך הפלגה             נמל מוצא               מס. מעפילים      תאריך העפלה </a:t>
            </a:r>
          </a:p>
          <a:p>
            <a:r>
              <a:rPr lang="he-IL" sz="1400" b="1" dirty="0" smtClean="0"/>
              <a:t>____|________________|____________|___________________|________|____________________</a:t>
            </a:r>
            <a:r>
              <a:rPr lang="he-IL" sz="1400" dirty="0" smtClean="0"/>
              <a:t>    </a:t>
            </a:r>
          </a:p>
          <a:p>
            <a:r>
              <a:rPr lang="he-IL" sz="1400" dirty="0" smtClean="0"/>
              <a:t> </a:t>
            </a:r>
          </a:p>
        </p:txBody>
      </p:sp>
      <p:sp>
        <p:nvSpPr>
          <p:cNvPr id="8" name="TextBox 7"/>
          <p:cNvSpPr txBox="1"/>
          <p:nvPr/>
        </p:nvSpPr>
        <p:spPr>
          <a:xfrm>
            <a:off x="179512" y="1484784"/>
            <a:ext cx="8640960" cy="307777"/>
          </a:xfrm>
          <a:prstGeom prst="rect">
            <a:avLst/>
          </a:prstGeom>
          <a:noFill/>
        </p:spPr>
        <p:txBody>
          <a:bodyPr wrap="square" rtlCol="1">
            <a:spAutoFit/>
          </a:bodyPr>
          <a:lstStyle/>
          <a:p>
            <a:r>
              <a:rPr lang="he-IL" sz="1400" dirty="0" smtClean="0"/>
              <a:t>28   </a:t>
            </a:r>
            <a:r>
              <a:rPr lang="he-IL" sz="1400" b="1" dirty="0" smtClean="0"/>
              <a:t>לא תפחידונו                </a:t>
            </a:r>
            <a:r>
              <a:rPr lang="he-IL" sz="1400" dirty="0" smtClean="0"/>
              <a:t>11.12.1947</a:t>
            </a:r>
            <a:r>
              <a:rPr lang="he-IL" sz="1400" dirty="0" smtClean="0">
                <a:solidFill>
                  <a:srgbClr val="FF0000"/>
                </a:solidFill>
              </a:rPr>
              <a:t>       </a:t>
            </a:r>
            <a:r>
              <a:rPr lang="en-US" sz="1400" dirty="0" smtClean="0"/>
              <a:t>Civitavecchia</a:t>
            </a:r>
            <a:r>
              <a:rPr lang="he-IL" sz="1400" dirty="0" smtClean="0"/>
              <a:t> איטליה            853          22.12.1947</a:t>
            </a:r>
            <a:endParaRPr lang="he-IL" sz="1400" dirty="0"/>
          </a:p>
        </p:txBody>
      </p:sp>
      <p:sp>
        <p:nvSpPr>
          <p:cNvPr id="9" name="TextBox 8"/>
          <p:cNvSpPr txBox="1"/>
          <p:nvPr/>
        </p:nvSpPr>
        <p:spPr>
          <a:xfrm>
            <a:off x="107504" y="1844824"/>
            <a:ext cx="8712968" cy="307777"/>
          </a:xfrm>
          <a:prstGeom prst="rect">
            <a:avLst/>
          </a:prstGeom>
          <a:noFill/>
        </p:spPr>
        <p:txBody>
          <a:bodyPr wrap="square" rtlCol="1">
            <a:spAutoFit/>
          </a:bodyPr>
          <a:lstStyle/>
          <a:p>
            <a:r>
              <a:rPr lang="he-IL" sz="1400" dirty="0" smtClean="0"/>
              <a:t>29   </a:t>
            </a:r>
            <a:r>
              <a:rPr lang="he-IL" sz="1400" b="1" dirty="0" err="1" smtClean="0"/>
              <a:t>כ''ט</a:t>
            </a:r>
            <a:r>
              <a:rPr lang="he-IL" sz="1400" b="1" dirty="0" smtClean="0"/>
              <a:t> בנובמבר               </a:t>
            </a:r>
            <a:r>
              <a:rPr lang="he-IL" sz="1400" dirty="0" smtClean="0"/>
              <a:t>14.12.1947       </a:t>
            </a:r>
            <a:r>
              <a:rPr lang="en-US" sz="1400" dirty="0" err="1" smtClean="0"/>
              <a:t>Metaponto</a:t>
            </a:r>
            <a:r>
              <a:rPr lang="he-IL" sz="1400" dirty="0" smtClean="0"/>
              <a:t> צרפת </a:t>
            </a:r>
            <a:r>
              <a:rPr lang="he-IL" sz="1100" dirty="0" smtClean="0"/>
              <a:t>(לאלג'יר)      </a:t>
            </a:r>
            <a:r>
              <a:rPr lang="he-IL" sz="1400" dirty="0" smtClean="0"/>
              <a:t>680          28.12.1947 </a:t>
            </a:r>
            <a:endParaRPr lang="he-IL" sz="1400" dirty="0"/>
          </a:p>
        </p:txBody>
      </p:sp>
      <p:sp>
        <p:nvSpPr>
          <p:cNvPr id="10" name="TextBox 9"/>
          <p:cNvSpPr txBox="1"/>
          <p:nvPr/>
        </p:nvSpPr>
        <p:spPr>
          <a:xfrm>
            <a:off x="0" y="2132856"/>
            <a:ext cx="8820472" cy="307777"/>
          </a:xfrm>
          <a:prstGeom prst="rect">
            <a:avLst/>
          </a:prstGeom>
          <a:noFill/>
        </p:spPr>
        <p:txBody>
          <a:bodyPr wrap="square" rtlCol="1">
            <a:spAutoFit/>
          </a:bodyPr>
          <a:lstStyle/>
          <a:p>
            <a:r>
              <a:rPr lang="he-IL" sz="1400" dirty="0" smtClean="0"/>
              <a:t>30   </a:t>
            </a:r>
            <a:r>
              <a:rPr lang="he-IL" sz="1400" b="1" dirty="0" smtClean="0"/>
              <a:t>קבוץ גלויות                 </a:t>
            </a:r>
            <a:r>
              <a:rPr lang="he-IL" sz="1400" dirty="0" smtClean="0"/>
              <a:t>27.12.1947       </a:t>
            </a:r>
            <a:r>
              <a:rPr lang="en-US" sz="1400" dirty="0" err="1" smtClean="0"/>
              <a:t>Burgas</a:t>
            </a:r>
            <a:r>
              <a:rPr lang="he-IL" sz="1400" dirty="0" smtClean="0"/>
              <a:t> בולגריה                    7600     </a:t>
            </a:r>
            <a:r>
              <a:rPr lang="he-IL" sz="1400" dirty="0" smtClean="0">
                <a:solidFill>
                  <a:srgbClr val="FF0000"/>
                </a:solidFill>
              </a:rPr>
              <a:t>    </a:t>
            </a:r>
            <a:r>
              <a:rPr lang="he-IL" sz="1400" dirty="0" smtClean="0"/>
              <a:t>1.1.1948 </a:t>
            </a:r>
            <a:endParaRPr lang="he-IL" sz="1400" dirty="0"/>
          </a:p>
        </p:txBody>
      </p:sp>
      <p:sp>
        <p:nvSpPr>
          <p:cNvPr id="11" name="TextBox 10"/>
          <p:cNvSpPr txBox="1"/>
          <p:nvPr/>
        </p:nvSpPr>
        <p:spPr>
          <a:xfrm>
            <a:off x="755576" y="2420888"/>
            <a:ext cx="8064896" cy="307777"/>
          </a:xfrm>
          <a:prstGeom prst="rect">
            <a:avLst/>
          </a:prstGeom>
          <a:noFill/>
        </p:spPr>
        <p:txBody>
          <a:bodyPr wrap="square" rtlCol="1">
            <a:spAutoFit/>
          </a:bodyPr>
          <a:lstStyle/>
          <a:p>
            <a:r>
              <a:rPr lang="he-IL" sz="1400" dirty="0" smtClean="0"/>
              <a:t>31   </a:t>
            </a:r>
            <a:r>
              <a:rPr lang="he-IL" sz="1400" b="1" dirty="0" smtClean="0"/>
              <a:t>עצמאות</a:t>
            </a:r>
            <a:r>
              <a:rPr lang="he-IL" sz="1400" dirty="0" smtClean="0"/>
              <a:t>                      27.12.1947       </a:t>
            </a:r>
            <a:r>
              <a:rPr lang="en-US" sz="1400" dirty="0" err="1" smtClean="0"/>
              <a:t>Burgas</a:t>
            </a:r>
            <a:r>
              <a:rPr lang="en-US" sz="1400" dirty="0" smtClean="0"/>
              <a:t> </a:t>
            </a:r>
            <a:r>
              <a:rPr lang="he-IL" sz="1400" dirty="0" smtClean="0"/>
              <a:t>בולגריה                    7736         1.1.1948   </a:t>
            </a:r>
            <a:endParaRPr lang="he-IL" sz="1400" dirty="0"/>
          </a:p>
        </p:txBody>
      </p:sp>
      <p:sp>
        <p:nvSpPr>
          <p:cNvPr id="14" name="TextBox 13"/>
          <p:cNvSpPr txBox="1"/>
          <p:nvPr/>
        </p:nvSpPr>
        <p:spPr>
          <a:xfrm>
            <a:off x="0" y="3284984"/>
            <a:ext cx="8820472" cy="307777"/>
          </a:xfrm>
          <a:prstGeom prst="rect">
            <a:avLst/>
          </a:prstGeom>
          <a:noFill/>
        </p:spPr>
        <p:txBody>
          <a:bodyPr wrap="square" rtlCol="1">
            <a:spAutoFit/>
          </a:bodyPr>
          <a:lstStyle/>
          <a:p>
            <a:r>
              <a:rPr lang="he-IL" sz="1400" dirty="0" smtClean="0"/>
              <a:t>34  </a:t>
            </a:r>
            <a:r>
              <a:rPr lang="he-IL" sz="1400" b="1" dirty="0" smtClean="0"/>
              <a:t>לקוממיות</a:t>
            </a:r>
            <a:r>
              <a:rPr lang="he-IL" sz="1400" dirty="0" smtClean="0"/>
              <a:t>                     8.2.1948           </a:t>
            </a:r>
            <a:r>
              <a:rPr lang="he-IL" sz="1400" dirty="0" err="1" smtClean="0"/>
              <a:t>בנדול</a:t>
            </a:r>
            <a:r>
              <a:rPr lang="he-IL" sz="1400" dirty="0" smtClean="0"/>
              <a:t> צרפת                         699           20.2.1948 </a:t>
            </a:r>
            <a:endParaRPr lang="he-IL" sz="1400" dirty="0"/>
          </a:p>
        </p:txBody>
      </p:sp>
      <p:sp>
        <p:nvSpPr>
          <p:cNvPr id="15" name="TextBox 14"/>
          <p:cNvSpPr txBox="1"/>
          <p:nvPr/>
        </p:nvSpPr>
        <p:spPr>
          <a:xfrm>
            <a:off x="0" y="2708920"/>
            <a:ext cx="8820472" cy="307777"/>
          </a:xfrm>
          <a:prstGeom prst="rect">
            <a:avLst/>
          </a:prstGeom>
          <a:noFill/>
        </p:spPr>
        <p:txBody>
          <a:bodyPr wrap="square" rtlCol="1">
            <a:spAutoFit/>
          </a:bodyPr>
          <a:lstStyle/>
          <a:p>
            <a:r>
              <a:rPr lang="he-IL" sz="1400" dirty="0" smtClean="0"/>
              <a:t>32  </a:t>
            </a:r>
            <a:r>
              <a:rPr lang="he-IL" sz="1400" b="1" dirty="0" err="1" smtClean="0"/>
              <a:t>ל''ה</a:t>
            </a:r>
            <a:r>
              <a:rPr lang="he-IL" sz="1400" b="1" dirty="0" smtClean="0"/>
              <a:t> גיבורי גוש עציון      </a:t>
            </a:r>
            <a:r>
              <a:rPr lang="he-IL" sz="1400" dirty="0" smtClean="0"/>
              <a:t>17.1.1948         </a:t>
            </a:r>
            <a:r>
              <a:rPr lang="he-IL" sz="1400" dirty="0" err="1" smtClean="0"/>
              <a:t>פלסטרינה</a:t>
            </a:r>
            <a:r>
              <a:rPr lang="he-IL" sz="1400" dirty="0" smtClean="0"/>
              <a:t> איטליה                 273           1.2.1948 </a:t>
            </a:r>
            <a:endParaRPr lang="he-IL" sz="1400" dirty="0"/>
          </a:p>
        </p:txBody>
      </p:sp>
      <p:sp>
        <p:nvSpPr>
          <p:cNvPr id="16" name="TextBox 15"/>
          <p:cNvSpPr txBox="1"/>
          <p:nvPr/>
        </p:nvSpPr>
        <p:spPr>
          <a:xfrm>
            <a:off x="0" y="2996952"/>
            <a:ext cx="8892480" cy="307777"/>
          </a:xfrm>
          <a:prstGeom prst="rect">
            <a:avLst/>
          </a:prstGeom>
          <a:noFill/>
        </p:spPr>
        <p:txBody>
          <a:bodyPr wrap="square" rtlCol="1">
            <a:spAutoFit/>
          </a:bodyPr>
          <a:lstStyle/>
          <a:p>
            <a:r>
              <a:rPr lang="he-IL" sz="1400" dirty="0" smtClean="0"/>
              <a:t> 33   </a:t>
            </a:r>
            <a:r>
              <a:rPr lang="he-IL" sz="1400" b="1" dirty="0" smtClean="0"/>
              <a:t>ירושלים הנצורה            </a:t>
            </a:r>
            <a:r>
              <a:rPr lang="he-IL" sz="1400" dirty="0" smtClean="0"/>
              <a:t>3.2.1948           </a:t>
            </a:r>
            <a:r>
              <a:rPr lang="en-US" sz="1400" dirty="0" smtClean="0"/>
              <a:t>Civitavecchia</a:t>
            </a:r>
            <a:r>
              <a:rPr lang="he-IL" sz="1400" dirty="0" smtClean="0"/>
              <a:t> איטליה            679          12.2.1948 </a:t>
            </a:r>
            <a:endParaRPr lang="he-IL" sz="1400" dirty="0"/>
          </a:p>
        </p:txBody>
      </p:sp>
      <p:sp>
        <p:nvSpPr>
          <p:cNvPr id="17" name="TextBox 16"/>
          <p:cNvSpPr txBox="1"/>
          <p:nvPr/>
        </p:nvSpPr>
        <p:spPr>
          <a:xfrm>
            <a:off x="0" y="3645024"/>
            <a:ext cx="8820472" cy="307777"/>
          </a:xfrm>
          <a:prstGeom prst="rect">
            <a:avLst/>
          </a:prstGeom>
          <a:noFill/>
        </p:spPr>
        <p:txBody>
          <a:bodyPr wrap="square" rtlCol="1">
            <a:spAutoFit/>
          </a:bodyPr>
          <a:lstStyle/>
          <a:p>
            <a:r>
              <a:rPr lang="he-IL" sz="1400" dirty="0" smtClean="0"/>
              <a:t>35   </a:t>
            </a:r>
            <a:r>
              <a:rPr lang="he-IL" sz="1400" b="1" dirty="0" smtClean="0"/>
              <a:t>בונים ולוחמים              </a:t>
            </a:r>
            <a:r>
              <a:rPr lang="he-IL" sz="1400" dirty="0" smtClean="0"/>
              <a:t>18.2.1948        </a:t>
            </a:r>
            <a:r>
              <a:rPr lang="en-US" sz="1400" dirty="0" err="1" smtClean="0"/>
              <a:t>Bakar</a:t>
            </a:r>
            <a:r>
              <a:rPr lang="he-IL" sz="1400" dirty="0" smtClean="0"/>
              <a:t> יוגוסלביה                    1002       </a:t>
            </a:r>
            <a:r>
              <a:rPr lang="he-IL" sz="1400" dirty="0" smtClean="0">
                <a:solidFill>
                  <a:srgbClr val="FF0000"/>
                </a:solidFill>
              </a:rPr>
              <a:t> </a:t>
            </a:r>
            <a:r>
              <a:rPr lang="he-IL" sz="1400" dirty="0" smtClean="0"/>
              <a:t>28.2.1948   </a:t>
            </a:r>
            <a:endParaRPr lang="he-IL" sz="1400" dirty="0"/>
          </a:p>
        </p:txBody>
      </p:sp>
      <p:sp>
        <p:nvSpPr>
          <p:cNvPr id="18" name="TextBox 17"/>
          <p:cNvSpPr txBox="1"/>
          <p:nvPr/>
        </p:nvSpPr>
        <p:spPr>
          <a:xfrm>
            <a:off x="0" y="4005064"/>
            <a:ext cx="8820472" cy="307777"/>
          </a:xfrm>
          <a:prstGeom prst="rect">
            <a:avLst/>
          </a:prstGeom>
          <a:noFill/>
        </p:spPr>
        <p:txBody>
          <a:bodyPr wrap="square" rtlCol="1">
            <a:spAutoFit/>
          </a:bodyPr>
          <a:lstStyle/>
          <a:p>
            <a:r>
              <a:rPr lang="he-IL" sz="1400" dirty="0" smtClean="0"/>
              <a:t>36    </a:t>
            </a:r>
            <a:r>
              <a:rPr lang="he-IL" sz="1400" b="1" dirty="0" smtClean="0"/>
              <a:t>יחיעם</a:t>
            </a:r>
            <a:r>
              <a:rPr lang="he-IL" sz="1400" dirty="0" smtClean="0"/>
              <a:t>                         10.3.1948        בקר (</a:t>
            </a:r>
            <a:r>
              <a:rPr lang="en-US" sz="1400" dirty="0" smtClean="0"/>
              <a:t>Gaeta</a:t>
            </a:r>
            <a:r>
              <a:rPr lang="he-IL" sz="1400" dirty="0" smtClean="0"/>
              <a:t> ) איטליה            786           29.3.1948    </a:t>
            </a:r>
            <a:endParaRPr lang="he-IL" sz="1400" dirty="0"/>
          </a:p>
        </p:txBody>
      </p:sp>
      <p:sp>
        <p:nvSpPr>
          <p:cNvPr id="19" name="TextBox 18"/>
          <p:cNvSpPr txBox="1"/>
          <p:nvPr/>
        </p:nvSpPr>
        <p:spPr>
          <a:xfrm>
            <a:off x="107504" y="4293096"/>
            <a:ext cx="8712968" cy="307777"/>
          </a:xfrm>
          <a:prstGeom prst="rect">
            <a:avLst/>
          </a:prstGeom>
          <a:noFill/>
        </p:spPr>
        <p:txBody>
          <a:bodyPr wrap="square" rtlCol="1">
            <a:spAutoFit/>
          </a:bodyPr>
          <a:lstStyle/>
          <a:p>
            <a:r>
              <a:rPr lang="he-IL" sz="1400" dirty="0" smtClean="0"/>
              <a:t>37    </a:t>
            </a:r>
            <a:r>
              <a:rPr lang="he-IL" sz="1400" b="1" dirty="0" smtClean="0"/>
              <a:t>טירת צבי                    </a:t>
            </a:r>
            <a:r>
              <a:rPr lang="he-IL" sz="1400" dirty="0" smtClean="0"/>
              <a:t>3.4.1948          </a:t>
            </a:r>
            <a:r>
              <a:rPr lang="en-US" sz="1400" dirty="0" smtClean="0"/>
              <a:t>Gaeta</a:t>
            </a:r>
            <a:r>
              <a:rPr lang="he-IL" sz="1400" dirty="0" smtClean="0"/>
              <a:t> איטליה                      798           12.4.1948 </a:t>
            </a:r>
            <a:endParaRPr lang="he-IL" sz="1400" dirty="0"/>
          </a:p>
        </p:txBody>
      </p:sp>
      <p:sp>
        <p:nvSpPr>
          <p:cNvPr id="20" name="TextBox 19"/>
          <p:cNvSpPr txBox="1"/>
          <p:nvPr/>
        </p:nvSpPr>
        <p:spPr>
          <a:xfrm>
            <a:off x="107504" y="4653136"/>
            <a:ext cx="8712968" cy="307777"/>
          </a:xfrm>
          <a:prstGeom prst="rect">
            <a:avLst/>
          </a:prstGeom>
          <a:noFill/>
        </p:spPr>
        <p:txBody>
          <a:bodyPr wrap="square" rtlCol="1">
            <a:spAutoFit/>
          </a:bodyPr>
          <a:lstStyle/>
          <a:p>
            <a:r>
              <a:rPr lang="he-IL" sz="1400" dirty="0" smtClean="0"/>
              <a:t>38    </a:t>
            </a:r>
            <a:r>
              <a:rPr lang="he-IL" sz="1400" b="1" dirty="0" smtClean="0"/>
              <a:t>משמר העמק               </a:t>
            </a:r>
            <a:r>
              <a:rPr lang="he-IL" sz="1400" dirty="0" smtClean="0"/>
              <a:t>14.4.1948         לה סיוטה צרפת                   782           24.4.1948 </a:t>
            </a:r>
            <a:endParaRPr lang="he-IL" sz="1400" dirty="0"/>
          </a:p>
        </p:txBody>
      </p:sp>
      <p:sp>
        <p:nvSpPr>
          <p:cNvPr id="21" name="TextBox 20"/>
          <p:cNvSpPr txBox="1"/>
          <p:nvPr/>
        </p:nvSpPr>
        <p:spPr>
          <a:xfrm>
            <a:off x="107504" y="4941168"/>
            <a:ext cx="8712968" cy="307777"/>
          </a:xfrm>
          <a:prstGeom prst="rect">
            <a:avLst/>
          </a:prstGeom>
          <a:noFill/>
        </p:spPr>
        <p:txBody>
          <a:bodyPr wrap="square" rtlCol="1">
            <a:spAutoFit/>
          </a:bodyPr>
          <a:lstStyle/>
          <a:p>
            <a:r>
              <a:rPr lang="he-IL" sz="1400" dirty="0" smtClean="0"/>
              <a:t>39   </a:t>
            </a:r>
            <a:r>
              <a:rPr lang="he-IL" sz="1400" b="1" dirty="0" smtClean="0"/>
              <a:t>נחשון - הקסטל            </a:t>
            </a:r>
            <a:r>
              <a:rPr lang="he-IL" sz="1400" dirty="0" smtClean="0"/>
              <a:t>14.4.1948         </a:t>
            </a:r>
            <a:r>
              <a:rPr lang="he-IL" sz="1400" dirty="0" err="1" smtClean="0"/>
              <a:t>בנדול</a:t>
            </a:r>
            <a:r>
              <a:rPr lang="he-IL" sz="1400" dirty="0" smtClean="0"/>
              <a:t> צרפת                         550           26.4.1948 </a:t>
            </a:r>
            <a:endParaRPr lang="he-IL"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16632"/>
            <a:ext cx="8892480" cy="584775"/>
          </a:xfrm>
          <a:prstGeom prst="rect">
            <a:avLst/>
          </a:prstGeom>
          <a:noFill/>
        </p:spPr>
        <p:txBody>
          <a:bodyPr wrap="square" rtlCol="1">
            <a:spAutoFit/>
          </a:bodyPr>
          <a:lstStyle/>
          <a:p>
            <a:r>
              <a:rPr lang="he-IL" sz="1600" b="1" dirty="0"/>
              <a:t>מחנות המעצר בקפריסין</a:t>
            </a:r>
            <a:r>
              <a:rPr lang="he-IL" sz="1600" dirty="0"/>
              <a:t> היו מחנות אשר הוקמו בקפריסין על ידי ממשלת בריטניה החל מאוגוסט 1946 ועד נובמבר 1949 לצורך כליאת המעפילים המגיעים לארץ ישראל.</a:t>
            </a:r>
          </a:p>
        </p:txBody>
      </p:sp>
      <p:pic>
        <p:nvPicPr>
          <p:cNvPr id="4" name="תמונה 3" descr="CYPRUS MAP 1.jpg"/>
          <p:cNvPicPr>
            <a:picLocks noChangeAspect="1"/>
          </p:cNvPicPr>
          <p:nvPr/>
        </p:nvPicPr>
        <p:blipFill>
          <a:blip r:embed="rId3" cstate="print"/>
          <a:stretch>
            <a:fillRect/>
          </a:stretch>
        </p:blipFill>
        <p:spPr>
          <a:xfrm>
            <a:off x="0" y="1228667"/>
            <a:ext cx="9123402" cy="5629333"/>
          </a:xfrm>
          <a:prstGeom prst="rect">
            <a:avLst/>
          </a:prstGeom>
        </p:spPr>
      </p:pic>
      <p:sp>
        <p:nvSpPr>
          <p:cNvPr id="3" name="TextBox 2"/>
          <p:cNvSpPr txBox="1"/>
          <p:nvPr/>
        </p:nvSpPr>
        <p:spPr>
          <a:xfrm>
            <a:off x="5004048" y="908720"/>
            <a:ext cx="3456384" cy="646331"/>
          </a:xfrm>
          <a:prstGeom prst="rect">
            <a:avLst/>
          </a:prstGeom>
          <a:noFill/>
        </p:spPr>
        <p:txBody>
          <a:bodyPr wrap="square" rtlCol="1">
            <a:spAutoFit/>
          </a:bodyPr>
          <a:lstStyle/>
          <a:p>
            <a:r>
              <a:rPr lang="he-IL" b="1" dirty="0" smtClean="0"/>
              <a:t>תאריך פתיחה: 13.08.1946</a:t>
            </a:r>
            <a:r>
              <a:rPr lang="he-IL" dirty="0" smtClean="0"/>
              <a:t>  </a:t>
            </a:r>
          </a:p>
          <a:p>
            <a:r>
              <a:rPr lang="he-IL" b="1" dirty="0" smtClean="0"/>
              <a:t>תאריך סגירה : </a:t>
            </a:r>
            <a:r>
              <a:rPr lang="he-IL" b="1" dirty="0" smtClean="0">
                <a:solidFill>
                  <a:schemeClr val="accent6">
                    <a:lumMod val="75000"/>
                  </a:schemeClr>
                </a:solidFill>
              </a:rPr>
              <a:t> </a:t>
            </a:r>
            <a:r>
              <a:rPr lang="he-IL" b="1" dirty="0" smtClean="0"/>
              <a:t>11.2.1949</a:t>
            </a:r>
            <a:r>
              <a:rPr lang="he-IL" b="1" dirty="0" smtClean="0">
                <a:solidFill>
                  <a:schemeClr val="accent6">
                    <a:lumMod val="75000"/>
                  </a:schemeClr>
                </a:solidFill>
              </a:rPr>
              <a:t> </a:t>
            </a:r>
            <a:r>
              <a:rPr lang="he-IL" dirty="0" smtClean="0"/>
              <a:t> </a:t>
            </a:r>
            <a:endParaRPr lang="he-IL" dirty="0"/>
          </a:p>
        </p:txBody>
      </p:sp>
      <p:sp>
        <p:nvSpPr>
          <p:cNvPr id="5" name="TextBox 4"/>
          <p:cNvSpPr txBox="1"/>
          <p:nvPr/>
        </p:nvSpPr>
        <p:spPr>
          <a:xfrm>
            <a:off x="395536" y="548680"/>
            <a:ext cx="3312368" cy="338554"/>
          </a:xfrm>
          <a:prstGeom prst="rect">
            <a:avLst/>
          </a:prstGeom>
          <a:noFill/>
        </p:spPr>
        <p:txBody>
          <a:bodyPr wrap="square" rtlCol="1">
            <a:spAutoFit/>
          </a:bodyPr>
          <a:lstStyle/>
          <a:p>
            <a:r>
              <a:rPr lang="he-IL" sz="1600" dirty="0" err="1" smtClean="0">
                <a:solidFill>
                  <a:srgbClr val="FF0000"/>
                </a:solidFill>
              </a:rPr>
              <a:t>פידולס</a:t>
            </a:r>
            <a:r>
              <a:rPr lang="he-IL" sz="1600" dirty="0" smtClean="0">
                <a:solidFill>
                  <a:srgbClr val="FF0000"/>
                </a:solidFill>
              </a:rPr>
              <a:t>, </a:t>
            </a:r>
            <a:r>
              <a:rPr lang="he-IL" sz="1600" dirty="0" err="1" smtClean="0">
                <a:solidFill>
                  <a:srgbClr val="FF0000"/>
                </a:solidFill>
              </a:rPr>
              <a:t>קראולוס</a:t>
            </a:r>
            <a:r>
              <a:rPr lang="he-IL" sz="1600" dirty="0" smtClean="0">
                <a:solidFill>
                  <a:srgbClr val="FF0000"/>
                </a:solidFill>
              </a:rPr>
              <a:t>, </a:t>
            </a:r>
            <a:r>
              <a:rPr lang="he-IL" sz="1600" dirty="0" err="1" smtClean="0">
                <a:solidFill>
                  <a:srgbClr val="FF0000"/>
                </a:solidFill>
              </a:rPr>
              <a:t>קסילוטימבו</a:t>
            </a:r>
            <a:r>
              <a:rPr lang="he-IL" sz="1600" dirty="0" smtClean="0">
                <a:solidFill>
                  <a:srgbClr val="FF0000"/>
                </a:solidFill>
              </a:rPr>
              <a:t> </a:t>
            </a:r>
            <a:r>
              <a:rPr lang="he-IL" sz="1600" dirty="0" err="1" smtClean="0">
                <a:solidFill>
                  <a:srgbClr val="FF0000"/>
                </a:solidFill>
              </a:rPr>
              <a:t>ודֵחֶל</a:t>
            </a:r>
            <a:r>
              <a:rPr lang="he-IL" sz="1600" dirty="0" smtClean="0">
                <a:solidFill>
                  <a:srgbClr val="FF0000"/>
                </a:solidFill>
              </a:rPr>
              <a:t>יה</a:t>
            </a:r>
            <a:r>
              <a:rPr lang="he-IL" sz="1600" dirty="0" smtClean="0"/>
              <a:t>.</a:t>
            </a:r>
            <a:endParaRPr lang="he-IL" sz="1600" dirty="0"/>
          </a:p>
        </p:txBody>
      </p:sp>
      <p:sp>
        <p:nvSpPr>
          <p:cNvPr id="7" name="אליפסה 6"/>
          <p:cNvSpPr/>
          <p:nvPr/>
        </p:nvSpPr>
        <p:spPr>
          <a:xfrm>
            <a:off x="5868144" y="465313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6228184" y="4725144"/>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6372200" y="393305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0"/>
          <p:cNvSpPr txBox="1"/>
          <p:nvPr/>
        </p:nvSpPr>
        <p:spPr>
          <a:xfrm>
            <a:off x="7596336" y="3645024"/>
            <a:ext cx="1296144" cy="338554"/>
          </a:xfrm>
          <a:prstGeom prst="rect">
            <a:avLst/>
          </a:prstGeom>
          <a:noFill/>
        </p:spPr>
        <p:txBody>
          <a:bodyPr wrap="square" rtlCol="1">
            <a:spAutoFit/>
          </a:bodyPr>
          <a:lstStyle/>
          <a:p>
            <a:r>
              <a:rPr lang="he-IL" sz="1600" dirty="0" smtClean="0">
                <a:solidFill>
                  <a:srgbClr val="FF0000"/>
                </a:solidFill>
              </a:rPr>
              <a:t>5 'מחנות קיץ' </a:t>
            </a:r>
            <a:endParaRPr lang="he-IL" sz="1600" dirty="0">
              <a:solidFill>
                <a:srgbClr val="FF0000"/>
              </a:solidFill>
            </a:endParaRPr>
          </a:p>
        </p:txBody>
      </p:sp>
      <p:sp>
        <p:nvSpPr>
          <p:cNvPr id="12" name="חץ שמאלה 11"/>
          <p:cNvSpPr/>
          <p:nvPr/>
        </p:nvSpPr>
        <p:spPr>
          <a:xfrm>
            <a:off x="6804248" y="3933056"/>
            <a:ext cx="864096" cy="72008"/>
          </a:xfrm>
          <a:prstGeom prst="leftArrow">
            <a:avLst/>
          </a:prstGeom>
          <a:solidFill>
            <a:srgbClr val="FF0000"/>
          </a:solidFill>
          <a:ln>
            <a:solidFill>
              <a:srgbClr val="FF0000"/>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5580112" y="5733256"/>
            <a:ext cx="1440160" cy="338554"/>
          </a:xfrm>
          <a:prstGeom prst="rect">
            <a:avLst/>
          </a:prstGeom>
          <a:noFill/>
        </p:spPr>
        <p:txBody>
          <a:bodyPr wrap="square" rtlCol="1">
            <a:spAutoFit/>
          </a:bodyPr>
          <a:lstStyle/>
          <a:p>
            <a:r>
              <a:rPr lang="he-IL" sz="1600" dirty="0" smtClean="0">
                <a:solidFill>
                  <a:srgbClr val="FF0000"/>
                </a:solidFill>
              </a:rPr>
              <a:t>7 'מחנות חורף' </a:t>
            </a:r>
            <a:endParaRPr lang="he-IL" sz="1600" dirty="0">
              <a:solidFill>
                <a:srgbClr val="FF0000"/>
              </a:solidFill>
            </a:endParaRPr>
          </a:p>
        </p:txBody>
      </p:sp>
      <p:sp>
        <p:nvSpPr>
          <p:cNvPr id="15" name="חץ למעלה 14"/>
          <p:cNvSpPr/>
          <p:nvPr/>
        </p:nvSpPr>
        <p:spPr>
          <a:xfrm>
            <a:off x="6444208" y="4941168"/>
            <a:ext cx="117727" cy="86409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למעלה 15"/>
          <p:cNvSpPr/>
          <p:nvPr/>
        </p:nvSpPr>
        <p:spPr>
          <a:xfrm>
            <a:off x="6084168" y="4869160"/>
            <a:ext cx="117727" cy="936104"/>
          </a:xfrm>
          <a:prstGeom prst="upArrow">
            <a:avLst/>
          </a:prstGeom>
          <a:solidFill>
            <a:srgbClr val="FF0000"/>
          </a:solidFill>
          <a:ln>
            <a:solidFill>
              <a:srgbClr val="FF0000"/>
            </a:solidFill>
          </a:ln>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800px-Flag_of_Cyprus_(1922-1960).svg.png"/>
          <p:cNvPicPr>
            <a:picLocks noChangeAspect="1"/>
          </p:cNvPicPr>
          <p:nvPr/>
        </p:nvPicPr>
        <p:blipFill>
          <a:blip r:embed="rId4" cstate="print"/>
          <a:stretch>
            <a:fillRect/>
          </a:stretch>
        </p:blipFill>
        <p:spPr>
          <a:xfrm>
            <a:off x="0" y="908720"/>
            <a:ext cx="3672408" cy="18362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3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repeatCount="3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repeatCount="3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p:val>
                                            <p:fltVal val="0"/>
                                          </p:val>
                                        </p:tav>
                                        <p:tav tm="100000">
                                          <p:val>
                                            <p:strVal val="#ppt_w"/>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6000"/>
                            </p:stCondLst>
                            <p:childTnLst>
                              <p:par>
                                <p:cTn id="18" presetID="1" presetClass="entr" presetSubtype="0" fill="hold"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6000"/>
                            </p:stCondLst>
                            <p:childTnLst>
                              <p:par>
                                <p:cTn id="27" presetID="1"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6000"/>
                            </p:stCondLst>
                            <p:childTnLst>
                              <p:par>
                                <p:cTn id="30" presetID="1"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260648"/>
            <a:ext cx="8892480" cy="6001643"/>
          </a:xfrm>
          <a:prstGeom prst="rect">
            <a:avLst/>
          </a:prstGeom>
          <a:noFill/>
        </p:spPr>
        <p:txBody>
          <a:bodyPr wrap="square" rtlCol="1">
            <a:spAutoFit/>
          </a:bodyPr>
          <a:lstStyle/>
          <a:p>
            <a:r>
              <a:rPr lang="he-IL" sz="1600" b="1" u="sng" dirty="0" smtClean="0"/>
              <a:t>רקע להקמת המחנות      </a:t>
            </a:r>
          </a:p>
          <a:p>
            <a:r>
              <a:rPr lang="he-IL" sz="1600" b="1" u="sng" dirty="0" smtClean="0"/>
              <a:t>  </a:t>
            </a:r>
          </a:p>
          <a:p>
            <a:r>
              <a:rPr lang="he-IL" sz="1600" dirty="0" smtClean="0"/>
              <a:t>לאחר תום מלחמת העולם השנייה חידשו ביתר שאת ארגון ההגנה והנהגת היישוב את ההעפלה אל חופי ארץ ישראל של היהודים ששהו במחנות העקורים באירופה. ממשלת בריטניה, שהייתה נחושה למנוע שינוי במדיניות הספר הלבן של מניעת העלייה לארץ ישראל, חיפשה דרכים למנוע את ההעפלה. באוקטובר 1945 הציע מפקד כוחות בריטניה במזרח התיכון - גנרל ברנרד </a:t>
            </a:r>
            <a:r>
              <a:rPr lang="he-IL" sz="1600" dirty="0" err="1" smtClean="0"/>
              <a:t>פאג'ט</a:t>
            </a:r>
            <a:r>
              <a:rPr lang="he-IL" sz="1600" dirty="0" smtClean="0"/>
              <a:t>  - לעצור אניות מעפילים גדולות בדרכן לארץ ישראל ולהוביל אותן לקפריסין. לעומתו, הדיפלומט הבריטי </a:t>
            </a:r>
            <a:r>
              <a:rPr lang="he-IL" sz="1600" dirty="0" err="1" smtClean="0"/>
              <a:t>ג'ורג</a:t>
            </a:r>
            <a:r>
              <a:rPr lang="he-IL" sz="1600" dirty="0" smtClean="0"/>
              <a:t>' ויליאם </a:t>
            </a:r>
            <a:r>
              <a:rPr lang="he-IL" sz="1600" dirty="0" err="1" smtClean="0"/>
              <a:t>רנדל</a:t>
            </a:r>
            <a:r>
              <a:rPr lang="he-IL" sz="1600" dirty="0" smtClean="0"/>
              <a:t> הציע להחזיר את המעפילים חזרה למקומות מהם הגיעו כצעד שירתיע מעפילים נוספים. אולם הנציב העליון, אלן גורדון </a:t>
            </a:r>
            <a:r>
              <a:rPr lang="he-IL" sz="1600" dirty="0" err="1" smtClean="0"/>
              <a:t>קנינגהם</a:t>
            </a:r>
            <a:r>
              <a:rPr lang="he-IL" sz="1600" dirty="0" smtClean="0"/>
              <a:t> טען שמדובר בצעדים מוגזמים, לאור ההיקף הדל עד אז של ההעפלה, שניתן היה פשוט לקזזה ממכסת הסרטיפיקטים.  </a:t>
            </a:r>
          </a:p>
          <a:p>
            <a:r>
              <a:rPr lang="he-IL" sz="1600" dirty="0" smtClean="0"/>
              <a:t>[ </a:t>
            </a:r>
            <a:r>
              <a:rPr lang="he-IL" sz="1600" b="1" dirty="0" smtClean="0"/>
              <a:t>סֶרטִיפִיקָט</a:t>
            </a:r>
            <a:r>
              <a:rPr lang="he-IL" sz="1600" dirty="0" smtClean="0"/>
              <a:t> - </a:t>
            </a:r>
            <a:r>
              <a:rPr lang="en-US" sz="1600" dirty="0" smtClean="0"/>
              <a:t>Immigration certificate </a:t>
            </a:r>
            <a:r>
              <a:rPr lang="he-IL" sz="1600" dirty="0" smtClean="0"/>
              <a:t> - אשרת הגירה  - למימוש החלטות הספר הלבן ]. </a:t>
            </a:r>
          </a:p>
          <a:p>
            <a:r>
              <a:rPr lang="he-IL" sz="1600" dirty="0" smtClean="0"/>
              <a:t>פקידי המנדט הבריטי גם חששו מתגובת היישוב היהודי לגירוש המעפילים ובמיוחד במקרה של אסון כמו שאירעו לסטרומה </a:t>
            </a:r>
            <a:r>
              <a:rPr lang="he-IL" sz="1600" dirty="0" err="1" smtClean="0"/>
              <a:t>ופאטריה</a:t>
            </a:r>
            <a:r>
              <a:rPr lang="he-IL" sz="1600" dirty="0" smtClean="0"/>
              <a:t>. בפברואר 1946, הציעו ראשי הצבא הבריטי במזרח התיכון לגרש את המעפילים חזרה לארצות מהם באו ולצורך כך לכלוא אותם באופן זמני בקפריסין. משרד המושבות התנגד למהלך זה ובמקום זאת הציע לכלוא את המעפילים בארץ ישראל ולשחרר אותם כנגד סרטיפיקטים מהמכסה החודשית. מושל קפריסין הביע גם הוא התנגדות לכליאת מעפילים באי. </a:t>
            </a:r>
          </a:p>
          <a:p>
            <a:r>
              <a:rPr lang="he-IL" sz="1600" dirty="0" smtClean="0"/>
              <a:t>בקיץ 1946 הגיעה ההעפלה לממדים כאלו שכבר לא היה ניתן לקזזו ממכסת הסרטיפיקטים. בהיעדר מקום במחנה המעצר בעתלית, שלטונות המנדט היו משחררים מעפילים על חשבון סרטיפיקטים שהוקצבו שלושה חודשים קדימה, וההנחה הייתה שהכליאה לא הייתה אפקטיבית. בנוסף, בעקבות השבת השחורה ביוני 1946, הרגישו שלטונות המנדט שגירוש המעפילים לא יוכל להרע את היחסים עם היישוב היהודי הרבה יותר משהיו ממילא. בעקבות זאת, הוחלט כצעד מרתיע לשבור את רוחם של המעפילים על ידי הרחקתם מארץ ישראל. האי קפריסין, שהיה גם הוא תחת שלטון בריטי, נבחר כמקום מתאים לכליאת המעפילים שנתפסו, בגלל קרבתו לארץ ישראל, ומעפילים הועברו אליו החל מאוגוסט 1946.</a:t>
            </a:r>
          </a:p>
          <a:p>
            <a:r>
              <a:rPr lang="he-IL" sz="1600" dirty="0" smtClean="0"/>
              <a:t>קפריסין שימשה עוד במהלך המלחמה לארוח פליטים, ביניהם יהודים. לאחר טביעת </a:t>
            </a:r>
            <a:r>
              <a:rPr lang="he-IL" sz="1600" dirty="0" err="1" smtClean="0"/>
              <a:t>ה</a:t>
            </a:r>
            <a:r>
              <a:rPr lang="he-IL" sz="1600" dirty="0" err="1" smtClean="0">
                <a:hlinkClick r:id="rId3" tooltip="ויטרול (הדף אינו קיים)"/>
              </a:rPr>
              <a:t>ויטרול</a:t>
            </a:r>
            <a:r>
              <a:rPr lang="he-IL" sz="1600" dirty="0" smtClean="0"/>
              <a:t> והדורה ניתן לניצולים לשהות בקפריסין.</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The_Commander_in_Chief_Home_Forces,_General_Sir_Bernard_Paget,_October.jpg"/>
          <p:cNvPicPr>
            <a:picLocks noChangeAspect="1"/>
          </p:cNvPicPr>
          <p:nvPr/>
        </p:nvPicPr>
        <p:blipFill>
          <a:blip r:embed="rId3" cstate="print"/>
          <a:stretch>
            <a:fillRect/>
          </a:stretch>
        </p:blipFill>
        <p:spPr>
          <a:xfrm>
            <a:off x="5076056" y="116632"/>
            <a:ext cx="3918803" cy="2880320"/>
          </a:xfrm>
          <a:prstGeom prst="rect">
            <a:avLst/>
          </a:prstGeom>
        </p:spPr>
      </p:pic>
      <p:sp>
        <p:nvSpPr>
          <p:cNvPr id="3" name="TextBox 2"/>
          <p:cNvSpPr txBox="1"/>
          <p:nvPr/>
        </p:nvSpPr>
        <p:spPr>
          <a:xfrm>
            <a:off x="5076056" y="2996952"/>
            <a:ext cx="3888432" cy="2062103"/>
          </a:xfrm>
          <a:prstGeom prst="rect">
            <a:avLst/>
          </a:prstGeom>
          <a:noFill/>
        </p:spPr>
        <p:txBody>
          <a:bodyPr wrap="square" rtlCol="1">
            <a:spAutoFit/>
          </a:bodyPr>
          <a:lstStyle/>
          <a:p>
            <a:r>
              <a:rPr lang="he-IL" sz="1600" dirty="0" smtClean="0"/>
              <a:t>סר ברנרד צ'ארלס </a:t>
            </a:r>
            <a:r>
              <a:rPr lang="he-IL" sz="1600" dirty="0" err="1" smtClean="0"/>
              <a:t>טולבר</a:t>
            </a:r>
            <a:r>
              <a:rPr lang="he-IL" sz="1600" dirty="0" smtClean="0"/>
              <a:t> </a:t>
            </a:r>
            <a:r>
              <a:rPr lang="he-IL" sz="1600" dirty="0" err="1" smtClean="0"/>
              <a:t>פאג'ט</a:t>
            </a:r>
            <a:r>
              <a:rPr lang="he-IL" sz="1600" dirty="0" smtClean="0"/>
              <a:t> (גנרל) </a:t>
            </a:r>
          </a:p>
          <a:p>
            <a:r>
              <a:rPr lang="en-US" sz="1600" dirty="0" smtClean="0"/>
              <a:t>Sir Bernard Charles </a:t>
            </a:r>
            <a:r>
              <a:rPr lang="en-US" sz="1600" dirty="0" err="1" smtClean="0"/>
              <a:t>Tolver</a:t>
            </a:r>
            <a:r>
              <a:rPr lang="en-US" sz="1600" dirty="0" smtClean="0"/>
              <a:t> Paget</a:t>
            </a:r>
            <a:r>
              <a:rPr lang="he-IL" sz="1600" dirty="0" smtClean="0"/>
              <a:t> </a:t>
            </a:r>
          </a:p>
          <a:p>
            <a:r>
              <a:rPr lang="he-IL" sz="1600" dirty="0" smtClean="0"/>
              <a:t>מפקד כוחות בריטניה במזרח התיכון  </a:t>
            </a:r>
          </a:p>
          <a:p>
            <a:r>
              <a:rPr lang="en-US" sz="1600" b="1" dirty="0" smtClean="0"/>
              <a:t>  </a:t>
            </a:r>
            <a:r>
              <a:rPr lang="en-US" sz="1600" dirty="0" smtClean="0"/>
              <a:t>Middle East Command</a:t>
            </a:r>
            <a:r>
              <a:rPr lang="he-IL" sz="1600" dirty="0" smtClean="0"/>
              <a:t> </a:t>
            </a:r>
          </a:p>
          <a:p>
            <a:r>
              <a:rPr lang="he-IL" sz="1600" dirty="0" smtClean="0"/>
              <a:t>ועוזר המלך למחנות </a:t>
            </a:r>
          </a:p>
          <a:p>
            <a:r>
              <a:rPr lang="he-IL" sz="1600" dirty="0" smtClean="0">
                <a:solidFill>
                  <a:srgbClr val="FF0000"/>
                </a:solidFill>
                <a:effectLst>
                  <a:outerShdw blurRad="38100" dist="38100" dir="2700000" algn="tl">
                    <a:srgbClr val="000000">
                      <a:alpha val="43137"/>
                    </a:srgbClr>
                  </a:outerShdw>
                </a:effectLst>
              </a:rPr>
              <a:t>הציע לעצור אניות מעפילים ולהובילן לקפריסין </a:t>
            </a:r>
          </a:p>
          <a:p>
            <a:r>
              <a:rPr lang="he-IL" sz="1600" dirty="0" smtClean="0"/>
              <a:t>(15/9/1887 – 16/2/1961) </a:t>
            </a:r>
          </a:p>
          <a:p>
            <a:r>
              <a:rPr lang="he-IL" sz="1600" dirty="0" smtClean="0"/>
              <a:t>כיהן בתפקיד עד 10/1946 </a:t>
            </a:r>
          </a:p>
        </p:txBody>
      </p:sp>
      <p:sp>
        <p:nvSpPr>
          <p:cNvPr id="4" name="TextBox 3"/>
          <p:cNvSpPr txBox="1"/>
          <p:nvPr/>
        </p:nvSpPr>
        <p:spPr>
          <a:xfrm>
            <a:off x="395536" y="6093296"/>
            <a:ext cx="2880320" cy="584775"/>
          </a:xfrm>
          <a:prstGeom prst="rect">
            <a:avLst/>
          </a:prstGeom>
          <a:noFill/>
        </p:spPr>
        <p:txBody>
          <a:bodyPr wrap="square" rtlCol="1">
            <a:spAutoFit/>
          </a:bodyPr>
          <a:lstStyle/>
          <a:p>
            <a:endParaRPr lang="he-IL" sz="1600" dirty="0" smtClean="0"/>
          </a:p>
          <a:p>
            <a:endParaRPr lang="he-IL" sz="1600" dirty="0"/>
          </a:p>
        </p:txBody>
      </p:sp>
      <p:pic>
        <p:nvPicPr>
          <p:cNvPr id="5" name="תמונה 4" descr="Paget_Bernard_Charles_Tolver.jpg"/>
          <p:cNvPicPr>
            <a:picLocks noChangeAspect="1"/>
          </p:cNvPicPr>
          <p:nvPr/>
        </p:nvPicPr>
        <p:blipFill>
          <a:blip r:embed="rId4" cstate="print"/>
          <a:stretch>
            <a:fillRect/>
          </a:stretch>
        </p:blipFill>
        <p:spPr>
          <a:xfrm>
            <a:off x="4355976" y="4725144"/>
            <a:ext cx="1617027" cy="2013198"/>
          </a:xfrm>
          <a:prstGeom prst="rect">
            <a:avLst/>
          </a:prstGeom>
        </p:spPr>
      </p:pic>
      <p:sp>
        <p:nvSpPr>
          <p:cNvPr id="6" name="TextBox 5"/>
          <p:cNvSpPr txBox="1"/>
          <p:nvPr/>
        </p:nvSpPr>
        <p:spPr>
          <a:xfrm>
            <a:off x="683568" y="3429000"/>
            <a:ext cx="3168352" cy="1569660"/>
          </a:xfrm>
          <a:prstGeom prst="rect">
            <a:avLst/>
          </a:prstGeom>
          <a:noFill/>
        </p:spPr>
        <p:txBody>
          <a:bodyPr wrap="square" rtlCol="1">
            <a:spAutoFit/>
          </a:bodyPr>
          <a:lstStyle/>
          <a:p>
            <a:r>
              <a:rPr lang="he-IL" sz="1600" dirty="0" smtClean="0"/>
              <a:t>סר </a:t>
            </a:r>
            <a:r>
              <a:rPr lang="he-IL" sz="1600" dirty="0" err="1" smtClean="0"/>
              <a:t>מיילס</a:t>
            </a:r>
            <a:r>
              <a:rPr lang="he-IL" sz="1600" dirty="0" smtClean="0"/>
              <a:t> כריסטופר </a:t>
            </a:r>
            <a:r>
              <a:rPr lang="he-IL" sz="1600" dirty="0" err="1" smtClean="0"/>
              <a:t>דמפסי</a:t>
            </a:r>
            <a:r>
              <a:rPr lang="he-IL" sz="1600" dirty="0" smtClean="0"/>
              <a:t> (גנרל) </a:t>
            </a:r>
          </a:p>
          <a:p>
            <a:r>
              <a:rPr lang="en-US" sz="1600" dirty="0" smtClean="0"/>
              <a:t>Sir Miles Christopher Dempsey</a:t>
            </a:r>
            <a:r>
              <a:rPr lang="he-IL" sz="1600" dirty="0" smtClean="0"/>
              <a:t>  </a:t>
            </a:r>
          </a:p>
          <a:p>
            <a:r>
              <a:rPr lang="he-IL" sz="1600" dirty="0" smtClean="0"/>
              <a:t>יורשו של צ'ארלס </a:t>
            </a:r>
            <a:r>
              <a:rPr lang="he-IL" sz="1600" dirty="0" err="1" smtClean="0"/>
              <a:t>פאג'ט</a:t>
            </a:r>
            <a:r>
              <a:rPr lang="he-IL" sz="1600" dirty="0" smtClean="0"/>
              <a:t> </a:t>
            </a:r>
          </a:p>
          <a:p>
            <a:r>
              <a:rPr lang="he-IL" sz="1600" dirty="0" smtClean="0"/>
              <a:t>כמפקד כוחות בריטניה במזה"ת </a:t>
            </a:r>
          </a:p>
          <a:p>
            <a:r>
              <a:rPr lang="he-IL" sz="1600" dirty="0" smtClean="0"/>
              <a:t>(15/12/1896 – 5/6/1969)</a:t>
            </a:r>
          </a:p>
          <a:p>
            <a:r>
              <a:rPr lang="he-IL" sz="1600" dirty="0" smtClean="0"/>
              <a:t>כהן בתפקיד 1946 – 1947  </a:t>
            </a:r>
            <a:endParaRPr lang="he-IL" sz="1600" dirty="0"/>
          </a:p>
        </p:txBody>
      </p:sp>
      <p:pic>
        <p:nvPicPr>
          <p:cNvPr id="7" name="תמונה 6" descr="Lieutenant_General_M_C_Dempsey,_Cb,_Dso,_Mc,_Commander_in_Chief,_British_Second_Army,_April_1944.jpg"/>
          <p:cNvPicPr>
            <a:picLocks noChangeAspect="1"/>
          </p:cNvPicPr>
          <p:nvPr/>
        </p:nvPicPr>
        <p:blipFill>
          <a:blip r:embed="rId5" cstate="print"/>
          <a:stretch>
            <a:fillRect/>
          </a:stretch>
        </p:blipFill>
        <p:spPr>
          <a:xfrm>
            <a:off x="971600" y="188640"/>
            <a:ext cx="2880320" cy="3202916"/>
          </a:xfrm>
          <a:prstGeom prst="rect">
            <a:avLst/>
          </a:prstGeom>
        </p:spPr>
      </p:pic>
      <p:pic>
        <p:nvPicPr>
          <p:cNvPr id="8" name="תמונה 7" descr="person_dempsey1.jpg"/>
          <p:cNvPicPr>
            <a:picLocks noChangeAspect="1"/>
          </p:cNvPicPr>
          <p:nvPr/>
        </p:nvPicPr>
        <p:blipFill>
          <a:blip r:embed="rId6" cstate="print">
            <a:lum bright="4000"/>
          </a:blip>
          <a:stretch>
            <a:fillRect/>
          </a:stretch>
        </p:blipFill>
        <p:spPr>
          <a:xfrm>
            <a:off x="107504" y="4725144"/>
            <a:ext cx="1469116" cy="19274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156176" y="4869160"/>
            <a:ext cx="2664296" cy="1354217"/>
          </a:xfrm>
          <a:prstGeom prst="rect">
            <a:avLst/>
          </a:prstGeom>
          <a:noFill/>
        </p:spPr>
        <p:txBody>
          <a:bodyPr wrap="square" rtlCol="1">
            <a:spAutoFit/>
          </a:bodyPr>
          <a:lstStyle/>
          <a:p>
            <a:r>
              <a:rPr lang="he-IL" sz="1600" dirty="0" smtClean="0"/>
              <a:t>סר אלן גורדון </a:t>
            </a:r>
            <a:r>
              <a:rPr lang="he-IL" sz="1600" dirty="0" err="1" smtClean="0"/>
              <a:t>קנינגהם</a:t>
            </a:r>
            <a:r>
              <a:rPr lang="he-IL" sz="1600" dirty="0" smtClean="0"/>
              <a:t> (גנרל) </a:t>
            </a:r>
          </a:p>
          <a:p>
            <a:r>
              <a:rPr lang="en-US" sz="1600" dirty="0" smtClean="0"/>
              <a:t>Sir Alan Gordon Cunningham</a:t>
            </a:r>
            <a:r>
              <a:rPr lang="he-IL" sz="1600" b="1" dirty="0" smtClean="0"/>
              <a:t> </a:t>
            </a:r>
          </a:p>
          <a:p>
            <a:r>
              <a:rPr lang="he-IL" sz="1600" dirty="0" smtClean="0"/>
              <a:t>הנציב העליון  </a:t>
            </a:r>
          </a:p>
          <a:p>
            <a:r>
              <a:rPr lang="he-IL" sz="1600" dirty="0" smtClean="0"/>
              <a:t>(1/5/1887 – 30/1/1983)  </a:t>
            </a:r>
          </a:p>
          <a:p>
            <a:r>
              <a:rPr lang="he-IL" sz="1600" dirty="0" smtClean="0"/>
              <a:t>  </a:t>
            </a:r>
            <a:endParaRPr lang="he-IL" sz="1600" dirty="0"/>
          </a:p>
        </p:txBody>
      </p:sp>
      <p:pic>
        <p:nvPicPr>
          <p:cNvPr id="3" name="תמונה 2" descr="Alan Cunningham אלן גורדון קנינגהם.jpg"/>
          <p:cNvPicPr>
            <a:picLocks noChangeAspect="1"/>
          </p:cNvPicPr>
          <p:nvPr/>
        </p:nvPicPr>
        <p:blipFill>
          <a:blip r:embed="rId3" cstate="print"/>
          <a:stretch>
            <a:fillRect/>
          </a:stretch>
        </p:blipFill>
        <p:spPr>
          <a:xfrm>
            <a:off x="6156176" y="476671"/>
            <a:ext cx="2669282" cy="3907829"/>
          </a:xfrm>
          <a:prstGeom prst="rect">
            <a:avLst/>
          </a:prstGeom>
        </p:spPr>
      </p:pic>
      <p:sp>
        <p:nvSpPr>
          <p:cNvPr id="5" name="TextBox 4"/>
          <p:cNvSpPr txBox="1"/>
          <p:nvPr/>
        </p:nvSpPr>
        <p:spPr>
          <a:xfrm>
            <a:off x="0" y="620688"/>
            <a:ext cx="5724128" cy="2554545"/>
          </a:xfrm>
          <a:prstGeom prst="rect">
            <a:avLst/>
          </a:prstGeom>
          <a:noFill/>
        </p:spPr>
        <p:txBody>
          <a:bodyPr wrap="square" rtlCol="1">
            <a:spAutoFit/>
          </a:bodyPr>
          <a:lstStyle/>
          <a:p>
            <a:r>
              <a:rPr lang="he-IL" sz="1600" dirty="0" smtClean="0"/>
              <a:t>תחילת נובמבר 1945 קיבל </a:t>
            </a:r>
            <a:r>
              <a:rPr lang="he-IL" sz="1600" dirty="0" err="1" smtClean="0"/>
              <a:t>קנינגהם</a:t>
            </a:r>
            <a:r>
              <a:rPr lang="he-IL" sz="1600" dirty="0" smtClean="0"/>
              <a:t>, אשר הועלה לדרגת גנרל בשנת 1945, את משרת הנציב העליון (האחרון) לפלשתינה (א"י) (ארץ ישראל). </a:t>
            </a:r>
          </a:p>
          <a:p>
            <a:r>
              <a:rPr lang="en-US" sz="1600" dirty="0" smtClean="0"/>
              <a:t>High Commissioner for Palestine &amp; Trans-Jordan </a:t>
            </a:r>
            <a:r>
              <a:rPr lang="he-IL" sz="1600" dirty="0" smtClean="0"/>
              <a:t> </a:t>
            </a:r>
          </a:p>
          <a:p>
            <a:r>
              <a:rPr lang="he-IL" sz="1600" dirty="0" smtClean="0"/>
              <a:t>הוא הגיע לירושלים ב- 21/11/1945. </a:t>
            </a:r>
          </a:p>
          <a:p>
            <a:r>
              <a:rPr lang="he-IL" sz="1600" dirty="0" smtClean="0"/>
              <a:t>לימים סיפר כי כשקיבל את התפקיד פנה לראש ממשלת בריטניה </a:t>
            </a:r>
          </a:p>
          <a:p>
            <a:r>
              <a:rPr lang="he-IL" sz="1600" dirty="0" err="1" smtClean="0"/>
              <a:t>קלמנט</a:t>
            </a:r>
            <a:r>
              <a:rPr lang="he-IL" sz="1600" dirty="0" smtClean="0"/>
              <a:t> </a:t>
            </a:r>
            <a:r>
              <a:rPr lang="he-IL" sz="1600" dirty="0" err="1" smtClean="0"/>
              <a:t>אטלי</a:t>
            </a:r>
            <a:r>
              <a:rPr lang="he-IL" sz="1600" dirty="0" smtClean="0"/>
              <a:t> בשאלה מה ההנחיות המדיניות שלפיהן עליו לנהוג </a:t>
            </a:r>
          </a:p>
          <a:p>
            <a:r>
              <a:rPr lang="he-IL" sz="1600" dirty="0" smtClean="0"/>
              <a:t>וקיבל את התשובה: "הו, פשוט צא ומשול בארץ". </a:t>
            </a:r>
          </a:p>
          <a:p>
            <a:r>
              <a:rPr lang="he-IL" sz="1600" dirty="0" smtClean="0"/>
              <a:t>כשהוא מצויד בהוראות מעורפלות, שירת </a:t>
            </a:r>
            <a:r>
              <a:rPr lang="he-IL" sz="1600" dirty="0" err="1" smtClean="0"/>
              <a:t>קנינגהם</a:t>
            </a:r>
            <a:r>
              <a:rPr lang="he-IL" sz="1600" dirty="0" smtClean="0"/>
              <a:t> במשרה זו </a:t>
            </a:r>
          </a:p>
          <a:p>
            <a:r>
              <a:rPr lang="he-IL" sz="1600" dirty="0" smtClean="0"/>
              <a:t>עד 14/5/1948, עד להכרזתה של מדינת ישראל.</a:t>
            </a:r>
            <a:endParaRPr lang="he-IL" sz="1600" dirty="0"/>
          </a:p>
        </p:txBody>
      </p:sp>
      <p:pic>
        <p:nvPicPr>
          <p:cNvPr id="6" name="תמונה 5" descr="Cunningham_Alan_Gordon.jpg"/>
          <p:cNvPicPr>
            <a:picLocks noChangeAspect="1"/>
          </p:cNvPicPr>
          <p:nvPr/>
        </p:nvPicPr>
        <p:blipFill>
          <a:blip r:embed="rId4" cstate="print"/>
          <a:stretch>
            <a:fillRect/>
          </a:stretch>
        </p:blipFill>
        <p:spPr>
          <a:xfrm>
            <a:off x="2267744" y="3356992"/>
            <a:ext cx="2552700" cy="3162300"/>
          </a:xfrm>
          <a:prstGeom prst="rect">
            <a:avLst/>
          </a:prstGeom>
        </p:spPr>
      </p:pic>
      <p:sp>
        <p:nvSpPr>
          <p:cNvPr id="7" name="מלבן 6"/>
          <p:cNvSpPr/>
          <p:nvPr/>
        </p:nvSpPr>
        <p:spPr>
          <a:xfrm>
            <a:off x="4351421" y="188640"/>
            <a:ext cx="1293944" cy="338554"/>
          </a:xfrm>
          <a:prstGeom prst="rect">
            <a:avLst/>
          </a:prstGeom>
        </p:spPr>
        <p:txBody>
          <a:bodyPr wrap="none">
            <a:spAutoFit/>
          </a:bodyPr>
          <a:lstStyle/>
          <a:p>
            <a:r>
              <a:rPr lang="he-IL" sz="1600" u="sng" dirty="0" smtClean="0"/>
              <a:t>הנציב העליון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6948264" y="2780928"/>
            <a:ext cx="1708801" cy="338554"/>
          </a:xfrm>
          <a:prstGeom prst="rect">
            <a:avLst/>
          </a:prstGeom>
        </p:spPr>
        <p:txBody>
          <a:bodyPr wrap="none">
            <a:spAutoFit/>
          </a:bodyPr>
          <a:lstStyle/>
          <a:p>
            <a:r>
              <a:rPr lang="en-US" sz="1600" dirty="0" smtClean="0"/>
              <a:t>George Henry Hall</a:t>
            </a:r>
            <a:endParaRPr lang="en-US" sz="1600" dirty="0"/>
          </a:p>
        </p:txBody>
      </p:sp>
      <p:pic>
        <p:nvPicPr>
          <p:cNvPr id="4" name="תמונה 3" descr="George_Henry_Hall_1945.jpg"/>
          <p:cNvPicPr>
            <a:picLocks noChangeAspect="1"/>
          </p:cNvPicPr>
          <p:nvPr/>
        </p:nvPicPr>
        <p:blipFill>
          <a:blip r:embed="rId4" cstate="print"/>
          <a:stretch>
            <a:fillRect/>
          </a:stretch>
        </p:blipFill>
        <p:spPr>
          <a:xfrm>
            <a:off x="6823850" y="332656"/>
            <a:ext cx="1838293" cy="2448272"/>
          </a:xfrm>
          <a:prstGeom prst="rect">
            <a:avLst/>
          </a:prstGeom>
        </p:spPr>
      </p:pic>
      <p:sp>
        <p:nvSpPr>
          <p:cNvPr id="6" name="TextBox 5"/>
          <p:cNvSpPr txBox="1"/>
          <p:nvPr/>
        </p:nvSpPr>
        <p:spPr>
          <a:xfrm>
            <a:off x="4572000" y="332656"/>
            <a:ext cx="1584176" cy="338554"/>
          </a:xfrm>
          <a:prstGeom prst="rect">
            <a:avLst/>
          </a:prstGeom>
          <a:noFill/>
        </p:spPr>
        <p:txBody>
          <a:bodyPr wrap="square" rtlCol="1">
            <a:spAutoFit/>
          </a:bodyPr>
          <a:lstStyle/>
          <a:p>
            <a:r>
              <a:rPr lang="he-IL" sz="1600" u="sng" dirty="0" smtClean="0"/>
              <a:t>שר המושבות  </a:t>
            </a:r>
            <a:endParaRPr lang="he-IL" sz="1600" u="sng" dirty="0"/>
          </a:p>
        </p:txBody>
      </p:sp>
      <p:sp>
        <p:nvSpPr>
          <p:cNvPr id="7" name="TextBox 6"/>
          <p:cNvSpPr txBox="1"/>
          <p:nvPr/>
        </p:nvSpPr>
        <p:spPr>
          <a:xfrm>
            <a:off x="0" y="836712"/>
            <a:ext cx="6588224" cy="830997"/>
          </a:xfrm>
          <a:prstGeom prst="rect">
            <a:avLst/>
          </a:prstGeom>
          <a:noFill/>
        </p:spPr>
        <p:txBody>
          <a:bodyPr wrap="square" rtlCol="1">
            <a:spAutoFit/>
          </a:bodyPr>
          <a:lstStyle/>
          <a:p>
            <a:r>
              <a:rPr lang="he-IL" sz="1600" dirty="0" err="1" smtClean="0"/>
              <a:t>ג'ורג</a:t>
            </a:r>
            <a:r>
              <a:rPr lang="he-IL" sz="1600" dirty="0" smtClean="0"/>
              <a:t>' הול  </a:t>
            </a:r>
          </a:p>
          <a:p>
            <a:r>
              <a:rPr lang="he-IL" sz="1600" dirty="0" smtClean="0"/>
              <a:t>כיהן כשר המושבות – </a:t>
            </a:r>
            <a:r>
              <a:rPr lang="en-US" sz="1600" dirty="0" smtClean="0"/>
              <a:t>Secretary of State for the Colonies</a:t>
            </a:r>
            <a:r>
              <a:rPr lang="he-IL" sz="1600" dirty="0" smtClean="0"/>
              <a:t> / </a:t>
            </a:r>
            <a:r>
              <a:rPr lang="en-US" sz="1600" dirty="0" smtClean="0"/>
              <a:t>Colonial Secretary</a:t>
            </a:r>
            <a:r>
              <a:rPr lang="he-IL" sz="1600" dirty="0" smtClean="0"/>
              <a:t> </a:t>
            </a:r>
          </a:p>
          <a:p>
            <a:r>
              <a:rPr lang="he-IL" sz="1600" dirty="0" smtClean="0"/>
              <a:t>בין 3/8/1945 ל- 4/10/1946.    </a:t>
            </a:r>
            <a:endParaRPr lang="he-IL" sz="1600" dirty="0"/>
          </a:p>
        </p:txBody>
      </p:sp>
      <p:sp>
        <p:nvSpPr>
          <p:cNvPr id="9" name="מלבן 8"/>
          <p:cNvSpPr/>
          <p:nvPr/>
        </p:nvSpPr>
        <p:spPr>
          <a:xfrm>
            <a:off x="1" y="3650734"/>
            <a:ext cx="6660232" cy="584775"/>
          </a:xfrm>
          <a:prstGeom prst="rect">
            <a:avLst/>
          </a:prstGeom>
        </p:spPr>
        <p:txBody>
          <a:bodyPr wrap="square">
            <a:spAutoFit/>
          </a:bodyPr>
          <a:lstStyle/>
          <a:p>
            <a:r>
              <a:rPr lang="he-IL" sz="1600" dirty="0" smtClean="0"/>
              <a:t>אחריו כיהן כשר המושבות  </a:t>
            </a:r>
            <a:r>
              <a:rPr lang="en-US" sz="1600" dirty="0" smtClean="0"/>
              <a:t>Arthur Creech Jones</a:t>
            </a:r>
          </a:p>
          <a:p>
            <a:r>
              <a:rPr lang="he-IL" sz="1600" dirty="0" smtClean="0"/>
              <a:t>בין 4/10/1946 ל- 28/2/1950. </a:t>
            </a:r>
            <a:endParaRPr lang="en-US" sz="1600" dirty="0"/>
          </a:p>
        </p:txBody>
      </p:sp>
      <p:pic>
        <p:nvPicPr>
          <p:cNvPr id="10" name="תמונה 9" descr="Creech Jones.jpg"/>
          <p:cNvPicPr>
            <a:picLocks noChangeAspect="1"/>
          </p:cNvPicPr>
          <p:nvPr/>
        </p:nvPicPr>
        <p:blipFill>
          <a:blip r:embed="rId5" cstate="print"/>
          <a:stretch>
            <a:fillRect/>
          </a:stretch>
        </p:blipFill>
        <p:spPr>
          <a:xfrm>
            <a:off x="7020272" y="3861048"/>
            <a:ext cx="1743447" cy="2425665"/>
          </a:xfrm>
          <a:prstGeom prst="rect">
            <a:avLst/>
          </a:prstGeom>
        </p:spPr>
      </p:pic>
      <p:sp>
        <p:nvSpPr>
          <p:cNvPr id="11" name="מלבן 10"/>
          <p:cNvSpPr/>
          <p:nvPr/>
        </p:nvSpPr>
        <p:spPr>
          <a:xfrm>
            <a:off x="7236296" y="6237312"/>
            <a:ext cx="1273617" cy="338554"/>
          </a:xfrm>
          <a:prstGeom prst="rect">
            <a:avLst/>
          </a:prstGeom>
        </p:spPr>
        <p:txBody>
          <a:bodyPr wrap="none">
            <a:spAutoFit/>
          </a:bodyPr>
          <a:lstStyle/>
          <a:p>
            <a:r>
              <a:rPr lang="en-US" sz="1600" dirty="0" smtClean="0"/>
              <a:t>Creech Jones</a:t>
            </a:r>
            <a:endParaRPr lang="he-IL" sz="1600" dirty="0"/>
          </a:p>
        </p:txBody>
      </p:sp>
      <p:pic>
        <p:nvPicPr>
          <p:cNvPr id="12" name="תמונה 11" descr="Creech Jones   ושרת.jpg"/>
          <p:cNvPicPr>
            <a:picLocks noChangeAspect="1"/>
          </p:cNvPicPr>
          <p:nvPr/>
        </p:nvPicPr>
        <p:blipFill>
          <a:blip r:embed="rId6" cstate="print"/>
          <a:stretch>
            <a:fillRect/>
          </a:stretch>
        </p:blipFill>
        <p:spPr>
          <a:xfrm>
            <a:off x="1403648" y="4509120"/>
            <a:ext cx="2466975" cy="1847850"/>
          </a:xfrm>
          <a:prstGeom prst="rect">
            <a:avLst/>
          </a:prstGeom>
        </p:spPr>
      </p:pic>
      <p:sp>
        <p:nvSpPr>
          <p:cNvPr id="14" name="TextBox 13"/>
          <p:cNvSpPr txBox="1"/>
          <p:nvPr/>
        </p:nvSpPr>
        <p:spPr>
          <a:xfrm>
            <a:off x="3779912" y="5949280"/>
            <a:ext cx="1800200" cy="338554"/>
          </a:xfrm>
          <a:prstGeom prst="rect">
            <a:avLst/>
          </a:prstGeom>
          <a:noFill/>
        </p:spPr>
        <p:txBody>
          <a:bodyPr wrap="square" rtlCol="1">
            <a:spAutoFit/>
          </a:bodyPr>
          <a:lstStyle/>
          <a:p>
            <a:r>
              <a:rPr lang="he-IL" sz="1600" dirty="0" smtClean="0"/>
              <a:t>ג'ונס עם משה שרת </a:t>
            </a:r>
            <a:endParaRPr lang="he-IL"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Clement_Attlee קלמנט ריצ'רד אטלי.jpg"/>
          <p:cNvPicPr>
            <a:picLocks noChangeAspect="1"/>
          </p:cNvPicPr>
          <p:nvPr/>
        </p:nvPicPr>
        <p:blipFill>
          <a:blip r:embed="rId3" cstate="print"/>
          <a:stretch>
            <a:fillRect/>
          </a:stretch>
        </p:blipFill>
        <p:spPr>
          <a:xfrm>
            <a:off x="6084168" y="260648"/>
            <a:ext cx="2558777" cy="3357115"/>
          </a:xfrm>
          <a:prstGeom prst="rect">
            <a:avLst/>
          </a:prstGeom>
        </p:spPr>
      </p:pic>
      <p:sp>
        <p:nvSpPr>
          <p:cNvPr id="3" name="TextBox 2"/>
          <p:cNvSpPr txBox="1"/>
          <p:nvPr/>
        </p:nvSpPr>
        <p:spPr>
          <a:xfrm>
            <a:off x="5436096" y="3645024"/>
            <a:ext cx="3456384" cy="1569660"/>
          </a:xfrm>
          <a:prstGeom prst="rect">
            <a:avLst/>
          </a:prstGeom>
          <a:noFill/>
        </p:spPr>
        <p:txBody>
          <a:bodyPr wrap="square" rtlCol="1">
            <a:spAutoFit/>
          </a:bodyPr>
          <a:lstStyle/>
          <a:p>
            <a:r>
              <a:rPr lang="he-IL" sz="1600" dirty="0" err="1" smtClean="0"/>
              <a:t>קלמנט</a:t>
            </a:r>
            <a:r>
              <a:rPr lang="he-IL" sz="1600" dirty="0" smtClean="0"/>
              <a:t> ריצ'רד </a:t>
            </a:r>
            <a:r>
              <a:rPr lang="he-IL" sz="1600" dirty="0" err="1" smtClean="0"/>
              <a:t>אטלי</a:t>
            </a:r>
            <a:r>
              <a:rPr lang="he-IL" sz="1600" dirty="0" smtClean="0"/>
              <a:t>, </a:t>
            </a:r>
          </a:p>
          <a:p>
            <a:r>
              <a:rPr lang="he-IL" sz="1600" dirty="0" smtClean="0"/>
              <a:t>הרוזן הראשון </a:t>
            </a:r>
            <a:r>
              <a:rPr lang="he-IL" sz="1600" dirty="0" err="1" smtClean="0"/>
              <a:t>מאטלי</a:t>
            </a:r>
            <a:r>
              <a:rPr lang="he-IL" sz="1600" dirty="0" smtClean="0"/>
              <a:t>  </a:t>
            </a:r>
          </a:p>
          <a:p>
            <a:r>
              <a:rPr lang="en-US" sz="1600" dirty="0" smtClean="0"/>
              <a:t>Clement Richard Attlee, 1st Earl Attlee</a:t>
            </a:r>
            <a:r>
              <a:rPr lang="he-IL" sz="1600" dirty="0" smtClean="0"/>
              <a:t> </a:t>
            </a:r>
          </a:p>
          <a:p>
            <a:r>
              <a:rPr lang="he-IL" sz="1600" dirty="0" smtClean="0"/>
              <a:t>ראש ממשלת בריטניה  </a:t>
            </a:r>
          </a:p>
          <a:p>
            <a:r>
              <a:rPr lang="he-IL" sz="1600" dirty="0" smtClean="0"/>
              <a:t>26/6/1945 – 26/10/1951   </a:t>
            </a:r>
            <a:r>
              <a:rPr lang="he-IL" sz="1600" dirty="0" smtClean="0">
                <a:hlinkClick r:id="rId4" tooltip="26 ביוני"/>
              </a:rPr>
              <a:t/>
            </a:r>
            <a:br>
              <a:rPr lang="he-IL" sz="1600" dirty="0" smtClean="0">
                <a:hlinkClick r:id="rId4" tooltip="26 ביוני"/>
              </a:rPr>
            </a:br>
            <a:r>
              <a:rPr lang="he-IL" sz="1600" dirty="0" smtClean="0"/>
              <a:t>(3/1/1883 – 8/10/1967) </a:t>
            </a:r>
            <a:endParaRPr lang="he-IL" sz="1600" dirty="0"/>
          </a:p>
        </p:txBody>
      </p:sp>
      <p:sp>
        <p:nvSpPr>
          <p:cNvPr id="4" name="TextBox 3"/>
          <p:cNvSpPr txBox="1"/>
          <p:nvPr/>
        </p:nvSpPr>
        <p:spPr>
          <a:xfrm>
            <a:off x="0" y="476672"/>
            <a:ext cx="5364088" cy="3293209"/>
          </a:xfrm>
          <a:prstGeom prst="rect">
            <a:avLst/>
          </a:prstGeom>
          <a:noFill/>
        </p:spPr>
        <p:txBody>
          <a:bodyPr wrap="square" rtlCol="1">
            <a:spAutoFit/>
          </a:bodyPr>
          <a:lstStyle/>
          <a:p>
            <a:r>
              <a:rPr lang="he-IL" sz="1600" dirty="0" smtClean="0"/>
              <a:t>בשנותיו כמנהיג האופוזיציה וכסגן ראש הממשלה התבטא </a:t>
            </a:r>
            <a:r>
              <a:rPr lang="he-IL" sz="1600" dirty="0" err="1" smtClean="0"/>
              <a:t>אטלי</a:t>
            </a:r>
            <a:r>
              <a:rPr lang="he-IL" sz="1600" dirty="0" smtClean="0"/>
              <a:t> פעמים רבות בעד המפעל הציוני והעלייה ונגד גזרות הספר הלבן. מפלגת הלייבור נחשבה לאוהדת המפעל הציוני, ובשתי ועידותיה האחרונות לפני עלייתה לשלטון, בשנים 1944 – 1945, כלל מצעה, שהובא מפי </a:t>
            </a:r>
            <a:r>
              <a:rPr lang="he-IL" sz="1600" dirty="0" err="1" smtClean="0"/>
              <a:t>אטלי</a:t>
            </a:r>
            <a:r>
              <a:rPr lang="he-IL" sz="1600" dirty="0" smtClean="0"/>
              <a:t>, דרישה למדינה יהודית בשטח המנדט הבריטי על ארץ ישראל. </a:t>
            </a:r>
            <a:r>
              <a:rPr lang="he-IL" sz="1600" baseline="30000" dirty="0" smtClean="0"/>
              <a:t> </a:t>
            </a:r>
            <a:endParaRPr lang="he-IL" sz="1600" dirty="0" smtClean="0"/>
          </a:p>
          <a:p>
            <a:r>
              <a:rPr lang="he-IL" sz="1600" dirty="0" smtClean="0"/>
              <a:t>עם עליית </a:t>
            </a:r>
            <a:r>
              <a:rPr lang="he-IL" sz="1600" dirty="0" err="1" smtClean="0"/>
              <a:t>אטלי</a:t>
            </a:r>
            <a:r>
              <a:rPr lang="he-IL" sz="1600" dirty="0" smtClean="0"/>
              <a:t> לשלטון רבו מאוד התקוות של אנשי היישוב כי ממשלתו תעמוד בהבטחותיה - תאפשר עלייה חופשית לפליטי השואה, תסיר את גזרות הקרקעות, ותפעל להקמת מדינה יהודית. עם זאת, כבר בחודשים הראשונים לפעילות הממשלה, הסתבר כי ארנסט </a:t>
            </a:r>
            <a:r>
              <a:rPr lang="he-IL" sz="1600" dirty="0" err="1" smtClean="0"/>
              <a:t>בווין</a:t>
            </a:r>
            <a:r>
              <a:rPr lang="he-IL" sz="1600" dirty="0" smtClean="0"/>
              <a:t>, האחראי למדיניות החוץ, הוא אויב מר למפעל הציוני, וכי כגודל הציפיות, כך הוא גודל האכזבה. </a:t>
            </a:r>
          </a:p>
          <a:p>
            <a:r>
              <a:rPr lang="he-IL" sz="1600" dirty="0" err="1" smtClean="0"/>
              <a:t>אטלי</a:t>
            </a:r>
            <a:r>
              <a:rPr lang="he-IL" sz="1600" dirty="0" smtClean="0"/>
              <a:t> נתפס כעושה דברו של </a:t>
            </a:r>
            <a:r>
              <a:rPr lang="he-IL" sz="1600" dirty="0" err="1" smtClean="0"/>
              <a:t>בווין</a:t>
            </a:r>
            <a:r>
              <a:rPr lang="he-IL" sz="1600" dirty="0" smtClean="0"/>
              <a:t>.</a:t>
            </a:r>
          </a:p>
        </p:txBody>
      </p:sp>
      <p:sp>
        <p:nvSpPr>
          <p:cNvPr id="5" name="מלבן 4"/>
          <p:cNvSpPr/>
          <p:nvPr/>
        </p:nvSpPr>
        <p:spPr>
          <a:xfrm>
            <a:off x="3607296" y="116632"/>
            <a:ext cx="1912703" cy="338554"/>
          </a:xfrm>
          <a:prstGeom prst="rect">
            <a:avLst/>
          </a:prstGeom>
        </p:spPr>
        <p:txBody>
          <a:bodyPr wrap="none">
            <a:spAutoFit/>
          </a:bodyPr>
          <a:lstStyle/>
          <a:p>
            <a:r>
              <a:rPr lang="he-IL" sz="1600" u="sng" dirty="0" smtClean="0"/>
              <a:t>ראש ממשלת בריטניה</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588224" y="116632"/>
            <a:ext cx="2376264" cy="584775"/>
          </a:xfrm>
          <a:prstGeom prst="rect">
            <a:avLst/>
          </a:prstGeom>
          <a:noFill/>
        </p:spPr>
        <p:txBody>
          <a:bodyPr wrap="square" rtlCol="1">
            <a:spAutoFit/>
          </a:bodyPr>
          <a:lstStyle/>
          <a:p>
            <a:r>
              <a:rPr lang="he-IL" sz="1600" dirty="0" smtClean="0"/>
              <a:t>ארנסט </a:t>
            </a:r>
            <a:r>
              <a:rPr lang="he-IL" sz="1600" dirty="0" err="1" smtClean="0"/>
              <a:t>בווין</a:t>
            </a:r>
            <a:r>
              <a:rPr lang="he-IL" sz="1600" dirty="0" smtClean="0"/>
              <a:t>  </a:t>
            </a:r>
            <a:r>
              <a:rPr lang="en-US" sz="1600" dirty="0" smtClean="0"/>
              <a:t>Ernest Bevin</a:t>
            </a:r>
            <a:r>
              <a:rPr lang="he-IL" sz="1600" dirty="0" smtClean="0"/>
              <a:t>  </a:t>
            </a:r>
          </a:p>
          <a:p>
            <a:r>
              <a:rPr lang="he-IL" sz="1600" dirty="0" smtClean="0"/>
              <a:t>9/3/1881 – 14/4/1951   </a:t>
            </a:r>
          </a:p>
        </p:txBody>
      </p:sp>
      <p:sp>
        <p:nvSpPr>
          <p:cNvPr id="4" name="TextBox 3"/>
          <p:cNvSpPr txBox="1"/>
          <p:nvPr/>
        </p:nvSpPr>
        <p:spPr>
          <a:xfrm>
            <a:off x="0" y="908720"/>
            <a:ext cx="6156176" cy="4031873"/>
          </a:xfrm>
          <a:prstGeom prst="rect">
            <a:avLst/>
          </a:prstGeom>
          <a:noFill/>
        </p:spPr>
        <p:txBody>
          <a:bodyPr wrap="square" rtlCol="1">
            <a:spAutoFit/>
          </a:bodyPr>
          <a:lstStyle/>
          <a:p>
            <a:r>
              <a:rPr lang="he-IL" sz="1600" dirty="0" smtClean="0"/>
              <a:t>ביולי 1945 מונה </a:t>
            </a:r>
            <a:r>
              <a:rPr lang="he-IL" sz="1600" dirty="0" err="1" smtClean="0"/>
              <a:t>בווין</a:t>
            </a:r>
            <a:r>
              <a:rPr lang="he-IL" sz="1600" dirty="0" smtClean="0"/>
              <a:t> על ידי ראש הממשלה </a:t>
            </a:r>
            <a:r>
              <a:rPr lang="he-IL" sz="1600" dirty="0" err="1" smtClean="0"/>
              <a:t>קלמנט</a:t>
            </a:r>
            <a:r>
              <a:rPr lang="he-IL" sz="1600" dirty="0" smtClean="0"/>
              <a:t> </a:t>
            </a:r>
            <a:r>
              <a:rPr lang="he-IL" sz="1600" dirty="0" err="1" smtClean="0"/>
              <a:t>אטלי</a:t>
            </a:r>
            <a:r>
              <a:rPr lang="he-IL" sz="1600" dirty="0" smtClean="0"/>
              <a:t> לשר החוץ, והיה אחראי למדיניות החוץ של בריטניה. </a:t>
            </a:r>
          </a:p>
          <a:p>
            <a:r>
              <a:rPr lang="he-IL" sz="1600" dirty="0" smtClean="0"/>
              <a:t>הוביל את המדיניות הבריטית למניעת עלייה יהודית חופשית לארץ ישראל לאחר מלחמת העולם השנייה.  </a:t>
            </a:r>
          </a:p>
          <a:p>
            <a:r>
              <a:rPr lang="he-IL" sz="1600" dirty="0" smtClean="0"/>
              <a:t>וזאת למרות דעותיו ביושבו </a:t>
            </a:r>
            <a:r>
              <a:rPr lang="he-IL" sz="1600" dirty="0" err="1" smtClean="0"/>
              <a:t>באפוזיציה</a:t>
            </a:r>
            <a:r>
              <a:rPr lang="he-IL" sz="1600" dirty="0" smtClean="0"/>
              <a:t> (כלייבור): היה ממתנגדי הספר הלבן.</a:t>
            </a:r>
          </a:p>
          <a:p>
            <a:r>
              <a:rPr lang="he-IL" sz="1600" dirty="0" smtClean="0"/>
              <a:t>הן הספר הלבן של 1931 והן הספר הלבן של 1939. לאחר פרסום הספר הלבן של </a:t>
            </a:r>
            <a:r>
              <a:rPr lang="he-IL" sz="1600" dirty="0" err="1" smtClean="0"/>
              <a:t>פאספילד</a:t>
            </a:r>
            <a:r>
              <a:rPr lang="he-IL" sz="1600" dirty="0" smtClean="0"/>
              <a:t> בשנת 1931 הודיע </a:t>
            </a:r>
            <a:r>
              <a:rPr lang="he-IL" sz="1600" dirty="0" err="1" smtClean="0"/>
              <a:t>בווין</a:t>
            </a:r>
            <a:r>
              <a:rPr lang="he-IL" sz="1600" dirty="0" smtClean="0"/>
              <a:t>, לבקשת ידידו דב הוז, שיורה </a:t>
            </a:r>
          </a:p>
          <a:p>
            <a:r>
              <a:rPr lang="he-IL" sz="1600" dirty="0" smtClean="0"/>
              <a:t>ל- 15 נציגי איגודו בפרלמנט הבריטי להצביע נגד הממשלה אם הגזרות בספר הלבן לא תבוטלנה. </a:t>
            </a:r>
          </a:p>
          <a:p>
            <a:endParaRPr lang="he-IL" sz="1600" dirty="0" smtClean="0"/>
          </a:p>
          <a:p>
            <a:r>
              <a:rPr lang="he-IL" sz="1600" dirty="0" smtClean="0"/>
              <a:t>כאשר תפס הליבור את השלטון ב- 1945 </a:t>
            </a:r>
            <a:r>
              <a:rPr lang="he-IL" sz="1600" dirty="0" err="1" smtClean="0"/>
              <a:t>בווין</a:t>
            </a:r>
            <a:r>
              <a:rPr lang="he-IL" sz="1600" dirty="0" smtClean="0"/>
              <a:t> התכחש למחויבות הממשלה הבריטית להצהרת בלפור, וסירב בעקשנות להתיר עליית יהודים לארץ ישראל.  </a:t>
            </a:r>
          </a:p>
          <a:p>
            <a:r>
              <a:rPr lang="he-IL" sz="1600" dirty="0" smtClean="0"/>
              <a:t> </a:t>
            </a:r>
          </a:p>
          <a:p>
            <a:r>
              <a:rPr lang="he-IL" sz="1600" dirty="0" smtClean="0"/>
              <a:t>הוא הביא את שאלת עתיד ארץ ישראל עם תום המנדט הבריטי להחלטת עצרת האו"ם.  </a:t>
            </a:r>
          </a:p>
          <a:p>
            <a:r>
              <a:rPr lang="he-IL" sz="1600" dirty="0" smtClean="0"/>
              <a:t>תפיסתו את בעיית ניצולי השואה הייתה, שעליהם להשתקם באירופה.  </a:t>
            </a:r>
            <a:endParaRPr lang="he-IL" sz="1600" dirty="0"/>
          </a:p>
        </p:txBody>
      </p:sp>
      <p:pic>
        <p:nvPicPr>
          <p:cNvPr id="5" name="תמונה 4" descr="ארנסט בווין.jpg"/>
          <p:cNvPicPr>
            <a:picLocks noChangeAspect="1"/>
          </p:cNvPicPr>
          <p:nvPr/>
        </p:nvPicPr>
        <p:blipFill>
          <a:blip r:embed="rId3" cstate="print"/>
          <a:stretch>
            <a:fillRect/>
          </a:stretch>
        </p:blipFill>
        <p:spPr>
          <a:xfrm>
            <a:off x="6372200" y="764704"/>
            <a:ext cx="2540000" cy="3416300"/>
          </a:xfrm>
          <a:prstGeom prst="rect">
            <a:avLst/>
          </a:prstGeom>
        </p:spPr>
      </p:pic>
      <p:sp>
        <p:nvSpPr>
          <p:cNvPr id="7" name="TextBox 6"/>
          <p:cNvSpPr txBox="1"/>
          <p:nvPr/>
        </p:nvSpPr>
        <p:spPr>
          <a:xfrm>
            <a:off x="3635896" y="188640"/>
            <a:ext cx="1944216" cy="338554"/>
          </a:xfrm>
          <a:prstGeom prst="rect">
            <a:avLst/>
          </a:prstGeom>
          <a:noFill/>
        </p:spPr>
        <p:txBody>
          <a:bodyPr wrap="square" rtlCol="1">
            <a:spAutoFit/>
          </a:bodyPr>
          <a:lstStyle/>
          <a:p>
            <a:r>
              <a:rPr lang="he-IL" sz="1600" u="sng" dirty="0" smtClean="0"/>
              <a:t>שר החוץ</a:t>
            </a:r>
            <a:endParaRPr lang="he-IL" sz="1600"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5356</TotalTime>
  <Words>2478</Words>
  <Application>Microsoft Office PowerPoint</Application>
  <PresentationFormat>‫הצגה על המסך (4:3)</PresentationFormat>
  <Paragraphs>275</Paragraphs>
  <Slides>29</Slides>
  <Notes>5</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29</vt:i4>
      </vt:variant>
    </vt:vector>
  </HeadingPairs>
  <TitlesOfParts>
    <vt:vector size="34" baseType="lpstr">
      <vt:lpstr>Arial</vt:lpstr>
      <vt:lpstr>Calibri</vt:lpstr>
      <vt:lpstr>Guttman Mantova-Decor</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dbs</dc:creator>
  <cp:lastModifiedBy>דני</cp:lastModifiedBy>
  <cp:revision>1111</cp:revision>
  <dcterms:created xsi:type="dcterms:W3CDTF">2017-08-05T13:51:31Z</dcterms:created>
  <dcterms:modified xsi:type="dcterms:W3CDTF">2021-08-04T08:50:59Z</dcterms:modified>
  <cp:contentStatus/>
</cp:coreProperties>
</file>